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notesMasterIdLst>
    <p:notesMasterId r:id="rId15"/>
  </p:notesMasterIdLst>
  <p:sldIdLst>
    <p:sldId id="283" r:id="rId2"/>
    <p:sldId id="257" r:id="rId3"/>
    <p:sldId id="258" r:id="rId4"/>
    <p:sldId id="259" r:id="rId5"/>
    <p:sldId id="260" r:id="rId6"/>
    <p:sldId id="263" r:id="rId7"/>
    <p:sldId id="286" r:id="rId8"/>
    <p:sldId id="264" r:id="rId9"/>
    <p:sldId id="269" r:id="rId10"/>
    <p:sldId id="271" r:id="rId11"/>
    <p:sldId id="285" r:id="rId12"/>
    <p:sldId id="272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4380"/>
    <p:restoredTop sz="94660"/>
  </p:normalViewPr>
  <p:slideViewPr>
    <p:cSldViewPr snapToGrid="0">
      <p:cViewPr varScale="1">
        <p:scale>
          <a:sx n="71" d="100"/>
          <a:sy n="71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75E9E-C91D-4F36-A67C-188C910F4E21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CC040-329B-440F-B394-F5FD5BCD6A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16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F9145-6DE5-401D-8EE9-6D4E6C67C59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666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A32A0D-2B51-49D5-8DC3-728064C62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C9F2425-56D2-46B2-8908-42535C1DA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CE4B92-1236-4243-90B8-32DD6EE3B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51FF-DC09-4728-8061-30F7A83ADA03}" type="datetimeFigureOut">
              <a:rPr lang="ar-IQ" smtClean="0"/>
              <a:pPr/>
              <a:t>10/08/1442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53EA58-7318-4F49-86C3-8D0DD7BCD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562ABD-BE62-4856-8ECC-076DB2588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EC1A-98CC-478F-B02C-FB873F39982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922849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1E9ED0-F7AF-4653-83B9-08CEE7D5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1DF893-F9EA-40C7-97D3-759D6C98B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063A71-8B85-487C-BD37-623EE8E7A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51FF-DC09-4728-8061-30F7A83ADA03}" type="datetimeFigureOut">
              <a:rPr lang="ar-IQ" smtClean="0"/>
              <a:pPr/>
              <a:t>10/08/1442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B5DCA0-1FC0-48DB-B667-267D647F6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F3291D-AEB3-43A7-B33C-15BE4AAF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EC1A-98CC-478F-B02C-FB873F39982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25762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CF60783-8755-4BD0-956B-B55DE63BA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2498047-6633-4BB0-A9E0-B008FEE57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3827BB-A0D8-49B5-9E6E-BC3A3243E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51FF-DC09-4728-8061-30F7A83ADA03}" type="datetimeFigureOut">
              <a:rPr lang="ar-IQ" smtClean="0"/>
              <a:pPr/>
              <a:t>10/08/1442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658B64-9A2E-4B3A-A2C7-8194B807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B8CDB6-B55A-429F-A26B-543125CE2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EC1A-98CC-478F-B02C-FB873F39982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94035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56C8D8-258D-4433-9A6D-429753A64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3FCF7D-D438-4AD2-9BA1-590823185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D95E15-EC37-4713-AA5D-D8C8F5B4B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51FF-DC09-4728-8061-30F7A83ADA03}" type="datetimeFigureOut">
              <a:rPr lang="ar-IQ" smtClean="0"/>
              <a:pPr/>
              <a:t>10/08/1442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3EC412-4644-4955-AFA5-20B75D52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749B95-8724-4769-B7F2-F9E4F71D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EC1A-98CC-478F-B02C-FB873F39982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23331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72F2B0-F879-44E0-98FD-D8D74126B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921AA2-12FA-4C7C-8612-7725DE8C7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586296-319B-42F9-A131-6C6726434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51FF-DC09-4728-8061-30F7A83ADA03}" type="datetimeFigureOut">
              <a:rPr lang="ar-IQ" smtClean="0"/>
              <a:pPr/>
              <a:t>10/08/1442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F7D079-3B81-4E95-960C-BD0924DBB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2AF9A0-5D55-43B3-BBDC-BAFC10542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EC1A-98CC-478F-B02C-FB873F39982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585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D0DFF-CC4D-463B-B3DB-F482B467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3B84D7-BE14-4E1C-8AE5-8ABE16A9D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C523DD-4237-4BEB-A858-D1BF882B7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245521-3C21-4A6E-B835-4265828D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51FF-DC09-4728-8061-30F7A83ADA03}" type="datetimeFigureOut">
              <a:rPr lang="ar-IQ" smtClean="0"/>
              <a:pPr/>
              <a:t>10/08/1442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35A1D1-B1C3-49B7-9064-9BF5B7943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FAC237-A51A-4ED7-9452-B449B50E9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EC1A-98CC-478F-B02C-FB873F39982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66090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629A3A-5B5F-4628-BE03-5A225F6B8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B4521C-F4F6-4E36-801A-41DF30D3A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7985C6A-DA93-4D84-B800-0EE514A6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6607102-73F6-4650-B931-54D4AD6B01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431B668-0E63-4B39-B652-D7776D796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C29D4F3-B737-4877-92D5-E521F8290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51FF-DC09-4728-8061-30F7A83ADA03}" type="datetimeFigureOut">
              <a:rPr lang="ar-IQ" smtClean="0"/>
              <a:pPr/>
              <a:t>10/08/1442</a:t>
            </a:fld>
            <a:endParaRPr lang="ar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0404A33-EF97-4441-A6D0-A0241E22E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952D00C-30FC-4B79-A3A7-D448877C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EC1A-98CC-478F-B02C-FB873F39982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259199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104CDB-E881-4B7D-8A95-CFD3DF610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A361F7D-2D8B-4913-A509-174833F27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51FF-DC09-4728-8061-30F7A83ADA03}" type="datetimeFigureOut">
              <a:rPr lang="ar-IQ" smtClean="0"/>
              <a:pPr/>
              <a:t>10/08/1442</a:t>
            </a:fld>
            <a:endParaRPr lang="ar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5E30972-0DC0-420F-9F0E-98CC7970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601466-7BF6-49A6-A2E1-A1C62BFC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EC1A-98CC-478F-B02C-FB873F39982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68647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BC36FA-BA55-4529-A663-D6D7E3A0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51FF-DC09-4728-8061-30F7A83ADA03}" type="datetimeFigureOut">
              <a:rPr lang="ar-IQ" smtClean="0"/>
              <a:pPr/>
              <a:t>10/08/1442</a:t>
            </a:fld>
            <a:endParaRPr lang="ar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8B5086-A50B-4E3F-A2DF-273EBE67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2278FFD-8787-4CF6-957D-01208F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EC1A-98CC-478F-B02C-FB873F39982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20489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52C243-321C-4DB8-A1B4-CD918123B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073638-3FB0-400A-8FDA-4B9A598BC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818E91-9DCB-47E4-BD90-32A0D2AF6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0F9EFC-884E-4850-B042-DA34E40FD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51FF-DC09-4728-8061-30F7A83ADA03}" type="datetimeFigureOut">
              <a:rPr lang="ar-IQ" smtClean="0"/>
              <a:pPr/>
              <a:t>10/08/1442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6998B5-48A5-4DAE-BF50-9992182C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2D60B5-72D8-461E-9C30-341ACBB5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EC1A-98CC-478F-B02C-FB873F39982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64497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323D5D-5DCF-474C-AAC0-986245021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0B19671-2494-42F2-B8AE-5B22E4782B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E827F2A-5821-4DDF-B828-9E46D9F34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409D59-65C8-4226-9217-4B79CFF41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51FF-DC09-4728-8061-30F7A83ADA03}" type="datetimeFigureOut">
              <a:rPr lang="ar-IQ" smtClean="0"/>
              <a:pPr/>
              <a:t>10/08/1442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56BA73-57C8-49DE-8D0D-8FB1B4AE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4F34555-C18D-456E-8C14-2A2C77F99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EC1A-98CC-478F-B02C-FB873F39982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173109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AF2C3E3-84AD-438C-AA55-A544E12EE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970C6D-9EB6-4FDC-B54D-F339E8F08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E45413-4C52-44B0-9A2D-22BF7C474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51FF-DC09-4728-8061-30F7A83ADA03}" type="datetimeFigureOut">
              <a:rPr lang="ar-IQ" smtClean="0"/>
              <a:pPr/>
              <a:t>10/08/1442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CF1D21-4D4B-4AD1-BD99-9BC3149CD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B7250-506D-490A-82A0-7CDDC5700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BEC1A-98CC-478F-B02C-FB873F39982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xmlns="" val="386026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لا يتوفر وصف للصورة.">
            <a:extLst>
              <a:ext uri="{FF2B5EF4-FFF2-40B4-BE49-F238E27FC236}">
                <a16:creationId xmlns:a16="http://schemas.microsoft.com/office/drawing/2014/main" xmlns="" id="{611544C6-6B0F-4F41-8482-FCA14863E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3500" y="43126"/>
            <a:ext cx="2628499" cy="201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187525D-CF7D-4175-AF47-5A48A871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4950" y="562451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62C8FC-E711-4D65-8250-10455144D59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D7EC988-15E5-49AF-A8AA-6300E5AA6181}"/>
              </a:ext>
            </a:extLst>
          </p:cNvPr>
          <p:cNvSpPr txBox="1"/>
          <p:nvPr/>
        </p:nvSpPr>
        <p:spPr>
          <a:xfrm>
            <a:off x="2701665" y="1363236"/>
            <a:ext cx="642328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pc="-4" dirty="0">
                <a:latin typeface="Times New Roman"/>
                <a:cs typeface="Times New Roman"/>
              </a:rPr>
              <a:t>Medical Instrumentation Laboratory</a:t>
            </a:r>
          </a:p>
          <a:p>
            <a:pPr algn="ctr"/>
            <a:endParaRPr lang="en-US" sz="2800" b="1" spc="-4" dirty="0">
              <a:latin typeface="Times New Roman"/>
              <a:cs typeface="Times New Roman"/>
            </a:endParaRPr>
          </a:p>
          <a:p>
            <a:pPr algn="ctr"/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Sterilization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Drying Oven</a:t>
            </a:r>
            <a:endParaRPr lang="en-US" sz="2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0146D37-72C1-4916-985B-E2A23AD6F661}"/>
              </a:ext>
            </a:extLst>
          </p:cNvPr>
          <p:cNvSpPr txBox="1"/>
          <p:nvPr/>
        </p:nvSpPr>
        <p:spPr>
          <a:xfrm>
            <a:off x="531847" y="291907"/>
            <a:ext cx="24828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Lecture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11: 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6F5179-E618-4D86-B1CE-532B1B758A22}"/>
              </a:ext>
            </a:extLst>
          </p:cNvPr>
          <p:cNvSpPr txBox="1"/>
          <p:nvPr/>
        </p:nvSpPr>
        <p:spPr>
          <a:xfrm>
            <a:off x="3389809" y="3868976"/>
            <a:ext cx="5242016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Halah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Kamal</a:t>
            </a:r>
          </a:p>
          <a:p>
            <a:pPr marL="0" indent="0"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Biotechnology</a:t>
            </a:r>
            <a:endParaRPr lang="ar-IQ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rtl="0">
              <a:buNone/>
            </a:pPr>
            <a:r>
              <a:rPr lang="en-US" sz="2400" b="1" dirty="0">
                <a:solidFill>
                  <a:srgbClr val="7030A0"/>
                </a:solidFill>
              </a:rPr>
              <a:t>1</a:t>
            </a:r>
            <a:r>
              <a:rPr lang="en-US" sz="2400" b="1" baseline="30000" dirty="0">
                <a:solidFill>
                  <a:srgbClr val="7030A0"/>
                </a:solidFill>
              </a:rPr>
              <a:t>st</a:t>
            </a:r>
            <a:r>
              <a:rPr lang="en-US" sz="2400" b="1" dirty="0">
                <a:solidFill>
                  <a:srgbClr val="7030A0"/>
                </a:solidFill>
              </a:rPr>
              <a:t> Class</a:t>
            </a:r>
          </a:p>
          <a:p>
            <a:pPr marL="0" indent="0" algn="ctr" rtl="0">
              <a:buNone/>
            </a:pPr>
            <a:r>
              <a:rPr lang="en-US" sz="2400" b="1" dirty="0">
                <a:solidFill>
                  <a:srgbClr val="7030A0"/>
                </a:solidFill>
              </a:rPr>
              <a:t>College of Medical Sciences Technology/ University of Al- Mashreq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72752"/>
            <a:ext cx="3186953" cy="282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85896" y="4182035"/>
            <a:ext cx="3117846" cy="250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5952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143001" y="776645"/>
            <a:ext cx="10029824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Drying Oven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Principles: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 internal and an external chamber.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 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internal chamber: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made of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aluminum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 stainless steel material with very good heat transference properties. </a:t>
            </a:r>
            <a:endParaRPr lang="en-US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It is isolated from the external chamber by insulating material which maintains high-temperature conditions internally and delays the transference of heat to the exterior.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external chamber: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made of steel laminate, covered with a protective film of electrostatic paint.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02630" y="668486"/>
            <a:ext cx="10355181" cy="611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Advantages: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a suitable method for the sterilization of substances destroyed by moisture.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They do not require water and there is not much pressure build-up within the oven, unlike an autoclave, making them safer to work with.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Suitable and easy to be used in a laboratory environment.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They are much smaller than autoclaves but can still be as effective. </a:t>
            </a: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Disadvantages: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long heating time, high temperature.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As they use dry heat instead of moist heat, some organisms like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prions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may not be killed by them every time.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71538" y="546557"/>
            <a:ext cx="1034415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Precautions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series of precautions must be taken into account for the correct operation of the oven. Among the most important are the following: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Do not use flammable or explosive materials in the oven.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Avoid spills of acid solutions or corrosive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vapors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inside the oven to prevent corrosion of the surfaces and interior shelves.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Use personal protection elements (insulated gloves, safety glasses and tongs for placing or removing substances or materials inside the drying oven).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er loyalty – How to say thank you the right way - Reed Public  Rela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026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4887" y="470103"/>
            <a:ext cx="106394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sterilization means?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Sterilization is the destruction or removal of all living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microorganisms.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sterilization: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Prevent food spoilage.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Prevent human, animal and plant infections.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Prevent microorganisms interference during industries.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 Prevent contamination of pure culture used in laboratories and industries.</a:t>
            </a:r>
            <a:endParaRPr 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572280"/>
            <a:ext cx="12192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8759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2975" y="340659"/>
            <a:ext cx="10315575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9250">
              <a:lnSpc>
                <a:spcPct val="150000"/>
              </a:lnSpc>
            </a:pP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Antimicrobial agents: </a:t>
            </a:r>
          </a:p>
          <a:p>
            <a:pPr indent="349250" algn="just"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Substances are classified as 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Disinfectants, Antiseptics and Chemotherapeutic agents.</a:t>
            </a:r>
          </a:p>
          <a:p>
            <a:pPr indent="349250" algn="just">
              <a:lnSpc>
                <a:spcPct val="150000"/>
              </a:lnSpc>
            </a:pP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Disinfectants: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Substances used to eliminate or destroy the microorganisms (excluding bacterial spores), used for treating inanimate objects and materials (such as Alcohols, Phenols,… etc.). </a:t>
            </a:r>
          </a:p>
          <a:p>
            <a:pPr indent="349250" algn="just">
              <a:lnSpc>
                <a:spcPct val="150000"/>
              </a:lnSpc>
            </a:pP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Antiseptics: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Substances used to eliminate the bacterial infection, these agents used on the skin and other living tissue (such as  Detail,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Septol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 etc.).  </a:t>
            </a:r>
          </a:p>
          <a:p>
            <a:pPr indent="349250" algn="just">
              <a:lnSpc>
                <a:spcPct val="150000"/>
              </a:lnSpc>
            </a:pP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Chemotherapeutic agents: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Antimicrobial substances administered systematically for the treatments of infection, maybe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bacteriostatic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bactericidal in their action (such as antibiotics).</a:t>
            </a:r>
            <a:endParaRPr lang="ar-IQ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19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4593" y="366516"/>
            <a:ext cx="10082213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 can microorganisms be killed?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Denaturation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proteins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Interference with protein synthesis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Interruption of DNA synthesis/repair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Oxidative damage of cell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Disruption of cell membranes 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of Sterilization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Physical method         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Chemical method        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Mechanical method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6172403" y="403412"/>
            <a:ext cx="5822373" cy="611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67705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1524" y="276643"/>
            <a:ext cx="1061561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METHODS: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Physical methods: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 heat sterilization: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Incineration, Direct flame, Red heat, Hot air such as loop, needle, and glassware.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Moist heat sterilization: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Pasteurization,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Tyndallisation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Autoclave for culture media the killings take place by protein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denaturation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Tyndalization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boiling 100℃ / 30min. for 3 days for killing vegetative cells and spores especially in sugar liquid media (which affected by high temperature in autoclave).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Pasteurization: 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heating the liquids (milk) (63℃ for 30 min. or 72℃ for 15 sec.) for killing vegetative cells of Mycobacterium tuberculosis and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Brucella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251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149" y="357188"/>
            <a:ext cx="10098088" cy="569975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Radiation: 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types of radiation are used: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AutoNum type="alphaLcParenBoth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Non-ionizing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Ultra-violet rays used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sterilizing surfaces, such as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AutoNum type="alphaLcParenBoth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Ionizing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X-rays, Gamma rays, beta rays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destroy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microorganisms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sterilization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disposable items.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191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54424" y="450067"/>
            <a:ext cx="1038561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Chemical method: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Used to sterilize many objects (heat-sensitive solid objects) and their effect depends on the concentration, time, type of M.O. PH, temperature, …..etc.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a. Gaseous sterilization 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Ethylene oxide gas, Formaldehyde, Beta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propiolactone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b. Sterilization by disinfectant: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Alcohols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Aldehydes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Phenols and Halogens, Oxidizing agents and Salts.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8175" y="459819"/>
            <a:ext cx="1054837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methods of sterilization: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Filtration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 Seitz filters: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Asbestos filters used for removing bacteria from liquids with heat-sensitive substances (Seitz), sintered glass filter (Morton), filter candles (ceramic).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b- Membrane filters: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Nitrocellulose filters(Millipore) used in the microbiological examination of water because they prevent the passing of bacteria and viruses.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9236" y="4016424"/>
            <a:ext cx="3593740" cy="26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 descr="Medical Millex-HA Syringe Filter Unit, 0.45 µm, mixed cellulose esters, 33  mm, sterilized by EtO | SLHAM33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5094" y="4034118"/>
            <a:ext cx="3160059" cy="2595282"/>
          </a:xfrm>
          <a:prstGeom prst="rect">
            <a:avLst/>
          </a:prstGeom>
          <a:noFill/>
        </p:spPr>
      </p:pic>
      <p:sp>
        <p:nvSpPr>
          <p:cNvPr id="9222" name="AutoShape 6" descr="Honeycomb Ceramic Filter &amp; Molten Metal Filter,Extruded Straight  Channel/hole Ceramic Honeycomb Filter - Buy Ceramic Foam Filter,Cellular Ceramic  Filter,Honeycomb Pottery Filter Product on Alibab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4" name="AutoShape 8" descr="Honeycomb Ceramic Filter &amp; Molten Metal Filter,Extruded Straight  Channel/hole Ceramic Honeycomb Filter - Buy Ceramic Foam Filter,Cellular Ceramic  Filter,Honeycomb Pottery Filter Product on Alibab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6" name="AutoShape 10" descr="Honeycomb Ceramic Filter &amp; Molten Metal Filter,Extruded Straight  Channel/hole Ceramic Honeycomb Filter - Buy Ceramic Foam Filter,Cellular Ceramic  Filter,Honeycomb Pottery Filter Product on Alibab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8" name="AutoShape 12" descr="Honeycomb Ceramic Filter &amp; Molten Metal Filter,Extruded Straight  Channel/hole Ceramic Honeycomb Filter - Buy Ceramic Foam Filter,Cellular Ceramic  Filter,Honeycomb Pottery Filter Product on Alibab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30" name="Picture 14" descr="Honeycomb Ceramic Filter &amp; Molten Metal Filter,Extruded Straight  Channel/hole Ceramic Honeycomb Filter - Buy Ceramic Foam Filter,Cellular Ceramic  Filter,Honeycomb Pottery Filter Product on Alibaba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692" y="4047564"/>
            <a:ext cx="3555814" cy="2635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93008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73529" y="559582"/>
            <a:ext cx="7383881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Drying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Oven</a:t>
            </a:r>
            <a:endParaRPr lang="en-US" sz="2800" b="1" u="sng" dirty="0" smtClean="0">
              <a:solidFill>
                <a:srgbClr val="0070C0"/>
              </a:solidFill>
              <a:latin typeface="Times New Roman" pitchFamily="18" charset="0"/>
              <a:ea typeface="MyriadPro-Regular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MyriadPro-Regular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ea typeface="MyriadPro-Regular"/>
                <a:cs typeface="Times New Roman" pitchFamily="18" charset="0"/>
              </a:rPr>
              <a:t>drying oven is used in the laboratory </a:t>
            </a:r>
            <a:r>
              <a:rPr lang="en-US" sz="2400" dirty="0" smtClean="0">
                <a:latin typeface="Times New Roman" pitchFamily="18" charset="0"/>
                <a:ea typeface="MyriadPro-Regular"/>
                <a:cs typeface="Times New Roman" pitchFamily="18" charset="0"/>
              </a:rPr>
              <a:t>for </a:t>
            </a:r>
            <a:r>
              <a:rPr lang="en-US" sz="2400" b="1" dirty="0" smtClean="0">
                <a:latin typeface="Times New Roman" pitchFamily="18" charset="0"/>
                <a:ea typeface="MyriadPro-Regular"/>
                <a:cs typeface="Times New Roman" pitchFamily="18" charset="0"/>
              </a:rPr>
              <a:t>drying </a:t>
            </a:r>
            <a:r>
              <a:rPr lang="en-US" sz="2400" b="1" dirty="0">
                <a:latin typeface="Times New Roman" pitchFamily="18" charset="0"/>
                <a:ea typeface="MyriadPro-Regular"/>
                <a:cs typeface="Times New Roman" pitchFamily="18" charset="0"/>
              </a:rPr>
              <a:t>and sterilizing</a:t>
            </a:r>
            <a:r>
              <a:rPr lang="en-US" sz="2400" dirty="0">
                <a:latin typeface="Times New Roman" pitchFamily="18" charset="0"/>
                <a:ea typeface="MyriadPro-Regular"/>
                <a:cs typeface="Times New Roman" pitchFamily="18" charset="0"/>
              </a:rPr>
              <a:t> glass and metal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materials used for examinations or tests performed in the laboratory.</a:t>
            </a:r>
            <a:r>
              <a:rPr lang="en-US" sz="2400" dirty="0" smtClean="0">
                <a:latin typeface="Times New Roman" pitchFamily="18" charset="0"/>
                <a:ea typeface="MyriadPro-Regular"/>
                <a:cs typeface="Times New Roman" pitchFamily="18" charset="0"/>
              </a:rPr>
              <a:t> In </a:t>
            </a:r>
            <a:r>
              <a:rPr lang="en-US" sz="2400" dirty="0">
                <a:latin typeface="Times New Roman" pitchFamily="18" charset="0"/>
                <a:ea typeface="MyriadPro-Regular"/>
                <a:cs typeface="Times New Roman" pitchFamily="18" charset="0"/>
              </a:rPr>
              <a:t>general, the ovens operate between </a:t>
            </a:r>
            <a:r>
              <a:rPr lang="en-US" sz="2400" dirty="0" smtClean="0">
                <a:latin typeface="Times New Roman" pitchFamily="18" charset="0"/>
                <a:ea typeface="MyriadPro-Regular"/>
                <a:cs typeface="Times New Roman" pitchFamily="18" charset="0"/>
              </a:rPr>
              <a:t>room temperature </a:t>
            </a:r>
            <a:r>
              <a:rPr lang="en-US" sz="2400" dirty="0">
                <a:latin typeface="Times New Roman" pitchFamily="18" charset="0"/>
                <a:ea typeface="MyriadPro-Regular"/>
                <a:cs typeface="Times New Roman" pitchFamily="18" charset="0"/>
              </a:rPr>
              <a:t>and </a:t>
            </a:r>
            <a:r>
              <a:rPr lang="en-US" sz="2400" dirty="0" smtClean="0">
                <a:latin typeface="Times New Roman" pitchFamily="18" charset="0"/>
                <a:ea typeface="MyriadPro-Regular"/>
                <a:cs typeface="Times New Roman" pitchFamily="18" charset="0"/>
              </a:rPr>
              <a:t>350°C (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sterilization of clean material is conducted at 180 °C for two hours in the oven).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Upon being heated by high-temperature dry air, humidity is evaporated from glassware and thus the possibility of any remaining biological activity is eliminated.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4375" y="183777"/>
            <a:ext cx="38576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884</Words>
  <Application>Microsoft Office PowerPoint</Application>
  <PresentationFormat>مخصص</PresentationFormat>
  <Paragraphs>73</Paragraphs>
  <Slides>13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Sterilization </dc:title>
  <dc:creator>Nooa ameer</dc:creator>
  <cp:lastModifiedBy>gazwan</cp:lastModifiedBy>
  <cp:revision>47</cp:revision>
  <dcterms:created xsi:type="dcterms:W3CDTF">2018-04-22T08:52:25Z</dcterms:created>
  <dcterms:modified xsi:type="dcterms:W3CDTF">2021-03-23T09:22:33Z</dcterms:modified>
</cp:coreProperties>
</file>