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58" r:id="rId3"/>
    <p:sldId id="259" r:id="rId4"/>
    <p:sldId id="260" r:id="rId5"/>
    <p:sldId id="261" r:id="rId6"/>
    <p:sldId id="263" r:id="rId7"/>
    <p:sldId id="268" r:id="rId8"/>
    <p:sldId id="269" r:id="rId9"/>
    <p:sldId id="270" r:id="rId10"/>
    <p:sldId id="271" r:id="rId11"/>
    <p:sldId id="272" r:id="rId12"/>
    <p:sldId id="273" r:id="rId1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26" d="100"/>
          <a:sy n="26" d="100"/>
        </p:scale>
        <p:origin x="-715" y="-9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16/02/1443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16/02/1443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16/02/1443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16/02/1443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16/02/1443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16/02/1443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16/02/1443</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16/02/1443</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16/02/1443</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16/02/1443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16/02/1443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16/02/1443</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925096" y="1052736"/>
            <a:ext cx="7056784" cy="4127284"/>
          </a:xfrm>
          <a:prstGeom prst="rect">
            <a:avLst/>
          </a:prstGeom>
        </p:spPr>
        <p:txBody>
          <a:bodyPr wrap="square">
            <a:spAutoFit/>
          </a:bodyPr>
          <a:lstStyle/>
          <a:p>
            <a:pPr algn="ctr">
              <a:lnSpc>
                <a:spcPct val="115000"/>
              </a:lnSpc>
            </a:pPr>
            <a:r>
              <a:rPr lang="ar-SA" sz="4800" b="1" kern="0" dirty="0" smtClean="0">
                <a:latin typeface="Simplified Arabic"/>
                <a:cs typeface="PT Bold Heading"/>
              </a:rPr>
              <a:t>استراتيجيات </a:t>
            </a:r>
            <a:r>
              <a:rPr lang="ar-SA" sz="4800" b="1" kern="0" dirty="0">
                <a:latin typeface="Simplified Arabic"/>
                <a:cs typeface="PT Bold Heading"/>
              </a:rPr>
              <a:t>بناء مناهج ذوي الاحتياجات الخاصة</a:t>
            </a:r>
            <a:r>
              <a:rPr lang="ar-IQ" sz="2400" dirty="0">
                <a:latin typeface="Times New Roman"/>
                <a:ea typeface="Times New Roman"/>
                <a:cs typeface="Sultan bold"/>
              </a:rPr>
              <a:t> </a:t>
            </a:r>
            <a:endParaRPr lang="en-US" sz="1600" dirty="0">
              <a:latin typeface="Times New Roman"/>
              <a:ea typeface="Times New Roman"/>
              <a:cs typeface="Simplified Arabic"/>
            </a:endParaRPr>
          </a:p>
          <a:p>
            <a:pPr indent="450215" algn="ctr">
              <a:lnSpc>
                <a:spcPct val="115000"/>
              </a:lnSpc>
            </a:pPr>
            <a:endParaRPr lang="ar-IQ" sz="2400" dirty="0" smtClean="0">
              <a:latin typeface="Times New Roman"/>
              <a:ea typeface="Times New Roman"/>
              <a:cs typeface="Sultan bold"/>
            </a:endParaRPr>
          </a:p>
          <a:p>
            <a:pPr indent="450215" algn="ctr">
              <a:lnSpc>
                <a:spcPct val="115000"/>
              </a:lnSpc>
            </a:pPr>
            <a:r>
              <a:rPr lang="ar-IQ" sz="2400" dirty="0">
                <a:latin typeface="Times New Roman"/>
                <a:ea typeface="Times New Roman"/>
                <a:cs typeface="Sultan bold"/>
              </a:rPr>
              <a:t> </a:t>
            </a:r>
            <a:endParaRPr lang="en-US" sz="1600" dirty="0">
              <a:latin typeface="Times New Roman"/>
              <a:ea typeface="Times New Roman"/>
              <a:cs typeface="Simplified Arabic"/>
            </a:endParaRPr>
          </a:p>
          <a:p>
            <a:pPr indent="450215" algn="ctr">
              <a:lnSpc>
                <a:spcPct val="115000"/>
              </a:lnSpc>
            </a:pPr>
            <a:r>
              <a:rPr lang="ar-IQ" sz="2800" dirty="0" smtClean="0">
                <a:latin typeface="Times New Roman"/>
                <a:ea typeface="Times New Roman"/>
                <a:cs typeface="Sultan bold"/>
              </a:rPr>
              <a:t>ا. د محمود داود الربيعي</a:t>
            </a:r>
          </a:p>
          <a:p>
            <a:pPr indent="450215" algn="ctr">
              <a:lnSpc>
                <a:spcPct val="115000"/>
              </a:lnSpc>
            </a:pPr>
            <a:r>
              <a:rPr lang="ar-IQ" sz="2800" dirty="0" smtClean="0">
                <a:latin typeface="Times New Roman"/>
                <a:ea typeface="Times New Roman"/>
                <a:cs typeface="Sultan bold"/>
              </a:rPr>
              <a:t>العراق – بابل – كلية المستقبل الجامعة</a:t>
            </a:r>
          </a:p>
          <a:p>
            <a:pPr indent="450215" algn="ctr">
              <a:lnSpc>
                <a:spcPct val="115000"/>
              </a:lnSpc>
            </a:pPr>
            <a:endParaRPr lang="ar-IQ" sz="2800" dirty="0">
              <a:latin typeface="Times New Roman"/>
              <a:ea typeface="Times New Roman"/>
              <a:cs typeface="Sultan bold"/>
            </a:endParaRPr>
          </a:p>
        </p:txBody>
      </p:sp>
    </p:spTree>
    <p:extLst>
      <p:ext uri="{BB962C8B-B14F-4D97-AF65-F5344CB8AC3E}">
        <p14:creationId xmlns:p14="http://schemas.microsoft.com/office/powerpoint/2010/main" val="16881241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67544" y="335846"/>
            <a:ext cx="8208912" cy="6186309"/>
          </a:xfrm>
          <a:prstGeom prst="rect">
            <a:avLst/>
          </a:prstGeom>
        </p:spPr>
        <p:txBody>
          <a:bodyPr wrap="square">
            <a:spAutoFit/>
          </a:bodyPr>
          <a:lstStyle/>
          <a:p>
            <a:r>
              <a:rPr lang="ar-IQ" sz="2200" dirty="0"/>
              <a:t> إن استخدام الأنشطة والفعاليات أثناء تطبيق مناهج ذوي الاحتياجات الخاصة سوف تحقق لهم مجموعة من الأهداف ومنها :</a:t>
            </a:r>
            <a:endParaRPr lang="en-US" sz="2200" dirty="0"/>
          </a:p>
          <a:p>
            <a:pPr marL="342900" lvl="0" indent="-342900">
              <a:buFont typeface="Arial" pitchFamily="34" charset="0"/>
              <a:buChar char="•"/>
            </a:pPr>
            <a:r>
              <a:rPr lang="ar-IQ" sz="2200" dirty="0"/>
              <a:t>إضفاء جو من المتعة وتجديد النشاط لديهم .</a:t>
            </a:r>
            <a:endParaRPr lang="en-US" sz="2200" dirty="0"/>
          </a:p>
          <a:p>
            <a:pPr marL="342900" lvl="0" indent="-342900">
              <a:buFont typeface="Arial" pitchFamily="34" charset="0"/>
              <a:buChar char="•"/>
            </a:pPr>
            <a:r>
              <a:rPr lang="ar-IQ" sz="2200" dirty="0"/>
              <a:t>ترسيخ القيم التربوية لديهم .</a:t>
            </a:r>
            <a:endParaRPr lang="en-US" sz="2200" dirty="0"/>
          </a:p>
          <a:p>
            <a:pPr marL="342900" lvl="0" indent="-342900">
              <a:buFont typeface="Arial" pitchFamily="34" charset="0"/>
              <a:buChar char="•"/>
            </a:pPr>
            <a:r>
              <a:rPr lang="ar-IQ" sz="2200" dirty="0"/>
              <a:t>تحفيزهم على الاهتمام والانتباه .</a:t>
            </a:r>
            <a:endParaRPr lang="en-US" sz="2200" dirty="0"/>
          </a:p>
          <a:p>
            <a:pPr marL="342900" lvl="0" indent="-342900">
              <a:buFont typeface="Arial" pitchFamily="34" charset="0"/>
              <a:buChar char="•"/>
            </a:pPr>
            <a:r>
              <a:rPr lang="ar-IQ" sz="2200" dirty="0"/>
              <a:t>إكسابهم المهارات المعرفية ، الأخلاقية ، العلمية ، والتربوية .</a:t>
            </a:r>
            <a:endParaRPr lang="en-US" sz="2200" dirty="0"/>
          </a:p>
          <a:p>
            <a:pPr marL="342900" lvl="0" indent="-342900">
              <a:buFont typeface="Arial" pitchFamily="34" charset="0"/>
              <a:buChar char="•"/>
            </a:pPr>
            <a:r>
              <a:rPr lang="ar-IQ" sz="2200" dirty="0"/>
              <a:t>تفعيل دور المعلم معهم.</a:t>
            </a:r>
            <a:endParaRPr lang="en-US" sz="2200" dirty="0"/>
          </a:p>
          <a:p>
            <a:pPr marL="342900" lvl="0" indent="-342900">
              <a:buFont typeface="Arial" pitchFamily="34" charset="0"/>
              <a:buChar char="•"/>
            </a:pPr>
            <a:r>
              <a:rPr lang="ar-IQ" sz="2200" dirty="0"/>
              <a:t>تفاعلهم مع المادة الدراسية من خلال تقديمها لهم بأسلوب مشوق وجذاب </a:t>
            </a:r>
            <a:endParaRPr lang="en-US" sz="2200" dirty="0"/>
          </a:p>
          <a:p>
            <a:pPr marL="342900" lvl="0" indent="-342900">
              <a:buFont typeface="Arial" pitchFamily="34" charset="0"/>
              <a:buChar char="•"/>
            </a:pPr>
            <a:r>
              <a:rPr lang="ar-IQ" sz="2200" dirty="0"/>
              <a:t>استغلال مقدرتهم على الملاحظة والتعبير عن شتى مظاهر الحياة .</a:t>
            </a:r>
            <a:endParaRPr lang="en-US" sz="2200" dirty="0"/>
          </a:p>
          <a:p>
            <a:pPr marL="342900" lvl="0" indent="-342900">
              <a:buFont typeface="Arial" pitchFamily="34" charset="0"/>
              <a:buChar char="•"/>
            </a:pPr>
            <a:r>
              <a:rPr lang="ar-IQ" sz="2200" dirty="0"/>
              <a:t>علاج بعض جوانب القصور لدى البعض منهم .</a:t>
            </a:r>
            <a:endParaRPr lang="en-US" sz="2200" dirty="0"/>
          </a:p>
          <a:p>
            <a:pPr marL="342900" lvl="0" indent="-342900">
              <a:buFont typeface="Arial" pitchFamily="34" charset="0"/>
              <a:buChar char="•"/>
            </a:pPr>
            <a:r>
              <a:rPr lang="ar-IQ" sz="2200" dirty="0"/>
              <a:t>تعديل سلوكهم وتوسيع معلوماتهم .</a:t>
            </a:r>
            <a:endParaRPr lang="en-US" sz="2200" dirty="0"/>
          </a:p>
          <a:p>
            <a:pPr marL="342900" lvl="0" indent="-342900">
              <a:buFont typeface="Arial" pitchFamily="34" charset="0"/>
              <a:buChar char="•"/>
            </a:pPr>
            <a:r>
              <a:rPr lang="ar-IQ" sz="2200" dirty="0"/>
              <a:t>تنمية الاتجاهات الإيجابية السليمة والكشف عن مواهبهم .</a:t>
            </a:r>
            <a:endParaRPr lang="en-US" sz="2200" dirty="0"/>
          </a:p>
          <a:p>
            <a:pPr marL="342900" lvl="0" indent="-342900">
              <a:buFont typeface="Arial" pitchFamily="34" charset="0"/>
              <a:buChar char="•"/>
            </a:pPr>
            <a:r>
              <a:rPr lang="ar-IQ" sz="2200" dirty="0"/>
              <a:t>مساعدتهم على التفكير واستخدام خيالهم .</a:t>
            </a:r>
            <a:endParaRPr lang="en-US" sz="2200" dirty="0"/>
          </a:p>
          <a:p>
            <a:pPr marL="342900" lvl="0" indent="-342900">
              <a:buFont typeface="Arial" pitchFamily="34" charset="0"/>
              <a:buChar char="•"/>
            </a:pPr>
            <a:r>
              <a:rPr lang="ar-IQ" sz="2200" dirty="0"/>
              <a:t>تصحيح المعلومات الخاطئة لديهم .</a:t>
            </a:r>
            <a:endParaRPr lang="en-US" sz="2200" dirty="0"/>
          </a:p>
          <a:p>
            <a:pPr marL="342900" lvl="0" indent="-342900">
              <a:buFont typeface="Arial" pitchFamily="34" charset="0"/>
              <a:buChar char="•"/>
            </a:pPr>
            <a:r>
              <a:rPr lang="ar-IQ" sz="2200" dirty="0"/>
              <a:t>تعويدهم على الثقة بالنفس ومواجهة الناس وكسر حاجز الخوف والخجل </a:t>
            </a:r>
            <a:endParaRPr lang="en-US" sz="2200" dirty="0"/>
          </a:p>
          <a:p>
            <a:pPr marL="342900" lvl="0" indent="-342900">
              <a:buFont typeface="Arial" pitchFamily="34" charset="0"/>
              <a:buChar char="•"/>
            </a:pPr>
            <a:r>
              <a:rPr lang="ar-IQ" sz="2200" dirty="0"/>
              <a:t>إثراء فاعلية حواسهم .</a:t>
            </a:r>
            <a:endParaRPr lang="en-US" sz="2200" dirty="0"/>
          </a:p>
          <a:p>
            <a:pPr marL="342900" lvl="0" indent="-342900">
              <a:buFont typeface="Arial" pitchFamily="34" charset="0"/>
              <a:buChar char="•"/>
            </a:pPr>
            <a:r>
              <a:rPr lang="ar-IQ" sz="2200" dirty="0"/>
              <a:t>القدرة على العمل الجماعي وترك الانطوائية .</a:t>
            </a:r>
            <a:endParaRPr lang="en-US" sz="2200" dirty="0"/>
          </a:p>
          <a:p>
            <a:pPr marL="342900" indent="-342900">
              <a:buFont typeface="Arial" pitchFamily="34" charset="0"/>
              <a:buChar char="•"/>
            </a:pPr>
            <a:r>
              <a:rPr lang="ar-IQ" sz="2200" dirty="0" smtClean="0"/>
              <a:t>تثير </a:t>
            </a:r>
            <a:r>
              <a:rPr lang="ar-IQ" sz="2200" dirty="0"/>
              <a:t>اهتماماتهم وتشبع رغباتهم . </a:t>
            </a:r>
          </a:p>
        </p:txBody>
      </p:sp>
    </p:spTree>
    <p:extLst>
      <p:ext uri="{BB962C8B-B14F-4D97-AF65-F5344CB8AC3E}">
        <p14:creationId xmlns:p14="http://schemas.microsoft.com/office/powerpoint/2010/main" val="1409889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899592" y="1628800"/>
            <a:ext cx="7272808" cy="3046988"/>
          </a:xfrm>
          <a:prstGeom prst="rect">
            <a:avLst/>
          </a:prstGeom>
        </p:spPr>
        <p:txBody>
          <a:bodyPr wrap="square">
            <a:spAutoFit/>
          </a:bodyPr>
          <a:lstStyle/>
          <a:p>
            <a:pPr algn="just"/>
            <a:r>
              <a:rPr lang="ar-IQ" sz="2400" b="1" dirty="0" smtClean="0"/>
              <a:t>4-2 </a:t>
            </a:r>
            <a:r>
              <a:rPr lang="ar-IQ" sz="2400" b="1" dirty="0"/>
              <a:t>استخدام الحاسوب في تعليم ذوي الاحتياجات الخاصة:</a:t>
            </a:r>
            <a:endParaRPr lang="en-US" sz="2400" dirty="0"/>
          </a:p>
          <a:p>
            <a:pPr algn="just"/>
            <a:r>
              <a:rPr lang="ar-IQ" sz="2400" dirty="0"/>
              <a:t>          إن الحاسوب يعتبر من الوسائل المساعدة المهمة التي تربط المتعلم بين طرفي التعليم النظري والتطبيقي ومن خلاله تسهل نقل المعلومات والفكرة إليه ، وتعد التغذية الراجعة السمعية والبصرية باستخدام جهاز الحاسوب من أهم السبل للوصول إلى عقل وجدان ذوي الاحتياجات الخاصة لأنه يوفر لهم خبرات تعليمية ممتازة ، بالإضافة إلى التسلية والترفيه ويشكل طريقة مؤثرة في التعبير عن الأفكار والموضوعات المختلفة التي تقدم لهم .</a:t>
            </a:r>
            <a:endParaRPr lang="en-US" sz="2400" dirty="0"/>
          </a:p>
        </p:txBody>
      </p:sp>
    </p:spTree>
    <p:extLst>
      <p:ext uri="{BB962C8B-B14F-4D97-AF65-F5344CB8AC3E}">
        <p14:creationId xmlns:p14="http://schemas.microsoft.com/office/powerpoint/2010/main" val="3084925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14168" y="1628800"/>
            <a:ext cx="5598368" cy="3785652"/>
          </a:xfrm>
          <a:prstGeom prst="rect">
            <a:avLst/>
          </a:prstGeom>
        </p:spPr>
        <p:txBody>
          <a:bodyPr wrap="square">
            <a:spAutoFit/>
          </a:bodyPr>
          <a:lstStyle/>
          <a:p>
            <a:r>
              <a:rPr lang="ar-IQ" sz="2400" dirty="0" smtClean="0"/>
              <a:t>5- التوصيات والمقترحات</a:t>
            </a:r>
            <a:endParaRPr lang="en-US" sz="2400" dirty="0"/>
          </a:p>
          <a:p>
            <a:pPr marL="342900" indent="-342900">
              <a:buFont typeface="+mj-lt"/>
              <a:buAutoNum type="arabicPeriod"/>
            </a:pPr>
            <a:r>
              <a:rPr lang="ar-IQ" sz="2400" dirty="0" smtClean="0"/>
              <a:t>يعتبر الحاسوب من </a:t>
            </a:r>
            <a:r>
              <a:rPr lang="ar-IQ" sz="2400" dirty="0"/>
              <a:t>الوسائل المساعدة المهمة التي تربط المتعلم بين طرفي التعليم النظري والتطبيقي ومن خلاله تسهل نقل المعلومات والفكرة إليه</a:t>
            </a:r>
            <a:r>
              <a:rPr lang="ar-IQ" sz="2400" dirty="0" smtClean="0"/>
              <a:t>.</a:t>
            </a:r>
          </a:p>
          <a:p>
            <a:pPr marL="342900" indent="-342900">
              <a:buFont typeface="+mj-lt"/>
              <a:buAutoNum type="arabicPeriod"/>
            </a:pPr>
            <a:r>
              <a:rPr lang="ar-IQ" sz="2400" dirty="0" smtClean="0"/>
              <a:t>تعد </a:t>
            </a:r>
            <a:r>
              <a:rPr lang="ar-IQ" sz="2400" dirty="0"/>
              <a:t>التغذية الراجعة السمعية والبصرية باستخدام جهاز الحاسوب من أهم السبل للوصول إلى عقل وجدان ذوي الاحتياجات </a:t>
            </a:r>
            <a:r>
              <a:rPr lang="ar-IQ" sz="2400" dirty="0" smtClean="0"/>
              <a:t>الخاصة</a:t>
            </a:r>
          </a:p>
          <a:p>
            <a:pPr marL="342900" indent="-342900">
              <a:buFont typeface="+mj-lt"/>
              <a:buAutoNum type="arabicPeriod"/>
            </a:pPr>
            <a:r>
              <a:rPr lang="ar-IQ" sz="2400" dirty="0" smtClean="0"/>
              <a:t>ضرورة </a:t>
            </a:r>
            <a:r>
              <a:rPr lang="ar-IQ" sz="2400" dirty="0"/>
              <a:t>مراعاة التنوع </a:t>
            </a:r>
            <a:r>
              <a:rPr lang="ar-IQ" sz="2400" dirty="0" smtClean="0"/>
              <a:t>بمناهج </a:t>
            </a:r>
            <a:r>
              <a:rPr lang="ar-IQ" sz="2400" dirty="0"/>
              <a:t>ذوي الاحتياجات </a:t>
            </a:r>
            <a:r>
              <a:rPr lang="ar-IQ" sz="2400" dirty="0" smtClean="0"/>
              <a:t>الخاصة ، </a:t>
            </a:r>
            <a:r>
              <a:rPr lang="ar-IQ" sz="2400" dirty="0"/>
              <a:t>وتضمينها موضوعات وأنشطة من شأنها تحقيق النهوض المتكافئ </a:t>
            </a:r>
            <a:r>
              <a:rPr lang="ar-IQ" sz="2400" dirty="0" smtClean="0"/>
              <a:t>لقدراتهم</a:t>
            </a:r>
            <a:endParaRPr lang="en-US" sz="2400" dirty="0"/>
          </a:p>
        </p:txBody>
      </p:sp>
    </p:spTree>
    <p:extLst>
      <p:ext uri="{BB962C8B-B14F-4D97-AF65-F5344CB8AC3E}">
        <p14:creationId xmlns:p14="http://schemas.microsoft.com/office/powerpoint/2010/main" val="409235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67544" y="548680"/>
            <a:ext cx="8352928" cy="5355312"/>
          </a:xfrm>
          <a:prstGeom prst="rect">
            <a:avLst/>
          </a:prstGeom>
        </p:spPr>
        <p:txBody>
          <a:bodyPr wrap="square">
            <a:spAutoFit/>
          </a:bodyPr>
          <a:lstStyle/>
          <a:p>
            <a:pPr algn="justLow"/>
            <a:r>
              <a:rPr lang="ar-SA" b="1" dirty="0"/>
              <a:t>المقدمة ...</a:t>
            </a:r>
            <a:endParaRPr lang="en-US" b="1" dirty="0"/>
          </a:p>
          <a:p>
            <a:pPr algn="justLow"/>
            <a:r>
              <a:rPr lang="ar-IQ" dirty="0"/>
              <a:t>ان عملية تحديث المناهج تفيد كثيراً من جوانب النظم التعليمية ، الا ان التغيير على نطاق واسع من النادر ان يحدث في اغلب النظم التعليمية ، فهذا النمط من التغيير يتطلب اتفاقاً من المسؤولين والمعلمين ، كما يتطلب تمويلاً كافياً للمواد اللازمة ولتدريب المعلمين ، وهذا </a:t>
            </a:r>
            <a:r>
              <a:rPr lang="ar-IQ" dirty="0" err="1"/>
              <a:t>لايعني</a:t>
            </a:r>
            <a:r>
              <a:rPr lang="ar-IQ" dirty="0"/>
              <a:t> ان عملية التغيير </a:t>
            </a:r>
            <a:r>
              <a:rPr lang="ar-IQ" dirty="0" err="1"/>
              <a:t>لاتحدث</a:t>
            </a:r>
            <a:r>
              <a:rPr lang="ar-IQ" dirty="0"/>
              <a:t> بغير ذلك ، فعلى العكس قد ينشغل المعلم </a:t>
            </a:r>
            <a:r>
              <a:rPr lang="ar-IQ" dirty="0" smtClean="0"/>
              <a:t>وبمبادرة </a:t>
            </a:r>
            <a:r>
              <a:rPr lang="ar-IQ" dirty="0"/>
              <a:t>ذاتية في عملية التغيير ، على نطاق محدود في الصفوف الدراسية فيراجع ويعدل من وقت </a:t>
            </a:r>
            <a:r>
              <a:rPr lang="ar-IQ" dirty="0" smtClean="0"/>
              <a:t>لآخر </a:t>
            </a:r>
            <a:r>
              <a:rPr lang="ar-IQ" dirty="0"/>
              <a:t>المحتوى والاجراءات الادارية حتى يكيفها حسب ما يتراءى له مناسباً للوضع المدرسي ، ومع ذلك فمن النادر ان يقتنع الخبراء والمدراء والمشرفون التربويون بالتغييرات التي يدخلها المعلمون في مناهجهم ويحاولون استمرار تشجيع احداث تغيرات على نطاق واسع في المناهج وفي الهياكل الاجرائية في المدارس</a:t>
            </a:r>
            <a:r>
              <a:rPr lang="ar-IQ" dirty="0" smtClean="0"/>
              <a:t>.</a:t>
            </a:r>
          </a:p>
          <a:p>
            <a:pPr algn="justLow"/>
            <a:r>
              <a:rPr lang="ar-IQ" dirty="0">
                <a:solidFill>
                  <a:srgbClr val="FF0000"/>
                </a:solidFill>
              </a:rPr>
              <a:t> إن من أهم حقوق ذوي الاحتياجات الخاصة هو حقهم في التعبير عن مكنوناتهم الذاتية عن طريق التخيل والتجاوب مع العاديين والتفاعل معهم . وقد ظلت هذه الحقوق مجهولة ومهملة فترة طويلة ، إلا أن وضع المناهج المتطورة التي تلبي حاجاتهم وتحفز قدراتهم التخيلية وتستثير المجهود الجسدي عندهم لزيادة قدراتهم ويمكن أن توعيهم بأهمية الحصول على حقوقهم واحدة من الركائز الأساسية لنجاح برامج التربية الخاصة</a:t>
            </a:r>
            <a:r>
              <a:rPr lang="ar-IQ" dirty="0" smtClean="0">
                <a:solidFill>
                  <a:srgbClr val="FF0000"/>
                </a:solidFill>
              </a:rPr>
              <a:t>،</a:t>
            </a:r>
          </a:p>
          <a:p>
            <a:pPr algn="justLow"/>
            <a:r>
              <a:rPr lang="ar-IQ" dirty="0">
                <a:solidFill>
                  <a:srgbClr val="FF0000"/>
                </a:solidFill>
              </a:rPr>
              <a:t> وتكمن اهمية البحث بضرورة حث مصممي مناهج التربية الخاصة باعتماد  استراتيجيات لبناء مناهجهم تراعي التنوع في فئات المتعلمين وقدراتهم وتضمينها موضوعات وانشطه من شأنها تحقيق النهوض المتكافئ لهم لكون المناهج  تلعب دوراً بالغاً في نجاح تعليمهم وتهيئ لهم الخبرات التربوية والثقافية والاجتماعية والفنية لينمو بصورة شاملة وتعديل سلوكهم عن طريق مجموعة من المعلومات والحقائق والمفاهيم والأحكام التي يدرسوها ويتعلموها ، وهذا يفرض أن تكون المناهج وثيقة الصلة بمتطلباتهم وحاجاتهم وذلك من خلال اعتماد استراتيجيات حديثه لبناء هذه المناهج ، وتطبيق اساليب ووسائل تتوافق مع خصائصهم وظروفهم لان تعليمهم يعتمد على الخبرات الحسيه التي تعوض لديهم </a:t>
            </a:r>
            <a:r>
              <a:rPr lang="ar-IQ" dirty="0" smtClean="0">
                <a:solidFill>
                  <a:srgbClr val="FF0000"/>
                </a:solidFill>
              </a:rPr>
              <a:t>الحاسة المفقودة </a:t>
            </a:r>
            <a:r>
              <a:rPr lang="ar-IQ" dirty="0">
                <a:solidFill>
                  <a:srgbClr val="FF0000"/>
                </a:solidFill>
              </a:rPr>
              <a:t>.</a:t>
            </a:r>
            <a:endParaRPr lang="en-US" dirty="0">
              <a:solidFill>
                <a:srgbClr val="FF0000"/>
              </a:solidFill>
            </a:endParaRPr>
          </a:p>
        </p:txBody>
      </p:sp>
    </p:spTree>
    <p:extLst>
      <p:ext uri="{BB962C8B-B14F-4D97-AF65-F5344CB8AC3E}">
        <p14:creationId xmlns:p14="http://schemas.microsoft.com/office/powerpoint/2010/main" val="35913335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9552" y="332656"/>
            <a:ext cx="8352928" cy="4708981"/>
          </a:xfrm>
          <a:prstGeom prst="rect">
            <a:avLst/>
          </a:prstGeom>
        </p:spPr>
        <p:txBody>
          <a:bodyPr wrap="square">
            <a:spAutoFit/>
          </a:bodyPr>
          <a:lstStyle/>
          <a:p>
            <a:pPr algn="justLow"/>
            <a:r>
              <a:rPr lang="ar-SA" sz="2000" b="1" dirty="0"/>
              <a:t>مشكلة البحث</a:t>
            </a:r>
          </a:p>
          <a:p>
            <a:pPr algn="justLow"/>
            <a:r>
              <a:rPr lang="ar-IQ" sz="2000" dirty="0" smtClean="0">
                <a:solidFill>
                  <a:srgbClr val="FF0000"/>
                </a:solidFill>
              </a:rPr>
              <a:t>    </a:t>
            </a:r>
            <a:r>
              <a:rPr lang="ar-SA" sz="2000" dirty="0" smtClean="0">
                <a:solidFill>
                  <a:srgbClr val="FF0000"/>
                </a:solidFill>
              </a:rPr>
              <a:t>إن </a:t>
            </a:r>
            <a:r>
              <a:rPr lang="ar-SA" sz="2000" dirty="0">
                <a:solidFill>
                  <a:srgbClr val="FF0000"/>
                </a:solidFill>
              </a:rPr>
              <a:t>معظم المناهج الدراسية الحالية في معاهد ذوي الاحتياجات الخاصة ولجميع المراحل التعليمية في معزل عن الواقع ولم تأخذ في الاعتبار متطلبات المستقبل وتحدياته والتي تتصل بإفساح المجال أمام الطلاب لخيالهم وجعل عملية التعلم متعة لهم </a:t>
            </a:r>
            <a:r>
              <a:rPr lang="ar-SA" sz="2000" dirty="0"/>
              <a:t>، فهي تركز على الجوانب المعرفية وتحصيل المعلومات من الكتاب المدرسي فقط دون مراعاة الجوانب </a:t>
            </a:r>
            <a:r>
              <a:rPr lang="ar-SA" sz="2000" dirty="0" err="1"/>
              <a:t>المهارية</a:t>
            </a:r>
            <a:r>
              <a:rPr lang="ar-SA" sz="2000" dirty="0"/>
              <a:t> أو الوجدانية أو الفروق الفردية بينهم . وهذا مما يستدعي من المعلمين تدعيم قدراتهم بإيجاد حلول لمشكلات الطلبة بإيجاد طرق وأساليب خاصة لتعليمهم وتدريسهم وتحصيلهم للمواد الدراسية وأن لا تقتصر أهداف التدريس على كسب المعرفة فقط بل تتضمن توجيه الطلبة باستعمال إمكانياتهم باستخدام مهارات التفكير وعمليات التعلم والاستقلالية في العلم بمساعدة الوسائل التعليمية الحديثة التي تساعد المعلم على مراعاة الفروق الفردية ، واعتمادها في دروسهم لأنها ستوفر القدرة لجذب انتباه الطلبة لفترة طويلة ، واستيعاب المعلومات وفهمها من خلال مشاهدتها الحية باستخدام الاجهزة البصرية والسمعية التي سوف تكسبهم خبرات جديدة تعمل على إعادة تنظيم خبراتهم السابقة والتي تعتبر الأساس لفهم المواد الدراسية .</a:t>
            </a:r>
          </a:p>
          <a:p>
            <a:pPr algn="justLow"/>
            <a:r>
              <a:rPr lang="ar-SA" sz="2000" dirty="0"/>
              <a:t>وتعد مناهج التربية </a:t>
            </a:r>
            <a:r>
              <a:rPr lang="ar-SA" sz="2000" dirty="0" smtClean="0"/>
              <a:t>الخاص</a:t>
            </a:r>
            <a:r>
              <a:rPr lang="ar-IQ" sz="2000" dirty="0" smtClean="0"/>
              <a:t>ة</a:t>
            </a:r>
            <a:r>
              <a:rPr lang="ar-SA" sz="2000" dirty="0" smtClean="0"/>
              <a:t> </a:t>
            </a:r>
            <a:r>
              <a:rPr lang="ar-SA" sz="2000" dirty="0"/>
              <a:t>واحدة من الركائز الأساسية التي تلبي حاجاتهم وتزيد من قدراتهم ، لو اعدت هذه المناهج بطريقه مناسبه ودرست بطرائق واساليب تتفق مع نوع العوق ودرجته لكل طالب لإحراز هؤلاء تقدماً تعليمياً ملحوظاً.</a:t>
            </a:r>
          </a:p>
        </p:txBody>
      </p:sp>
    </p:spTree>
    <p:extLst>
      <p:ext uri="{BB962C8B-B14F-4D97-AF65-F5344CB8AC3E}">
        <p14:creationId xmlns:p14="http://schemas.microsoft.com/office/powerpoint/2010/main" val="3530076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764704"/>
            <a:ext cx="8496944" cy="5324535"/>
          </a:xfrm>
          <a:prstGeom prst="rect">
            <a:avLst/>
          </a:prstGeom>
        </p:spPr>
        <p:txBody>
          <a:bodyPr wrap="square">
            <a:spAutoFit/>
          </a:bodyPr>
          <a:lstStyle/>
          <a:p>
            <a:pPr algn="justLow"/>
            <a:r>
              <a:rPr lang="ar-SA" sz="2000" b="1" dirty="0"/>
              <a:t>1-3 اهداف البحث:</a:t>
            </a:r>
          </a:p>
          <a:p>
            <a:pPr algn="justLow"/>
            <a:r>
              <a:rPr lang="ar-SA" sz="2000" dirty="0">
                <a:solidFill>
                  <a:srgbClr val="FF0000"/>
                </a:solidFill>
              </a:rPr>
              <a:t>1-وضع استراتيجيات لبناء مناهج ذوي الاحتياجات </a:t>
            </a:r>
            <a:r>
              <a:rPr lang="ar-SA" sz="2000" dirty="0" smtClean="0">
                <a:solidFill>
                  <a:srgbClr val="FF0000"/>
                </a:solidFill>
              </a:rPr>
              <a:t>الخاص</a:t>
            </a:r>
            <a:r>
              <a:rPr lang="ar-IQ" sz="2000" dirty="0" smtClean="0">
                <a:solidFill>
                  <a:srgbClr val="FF0000"/>
                </a:solidFill>
              </a:rPr>
              <a:t>ة</a:t>
            </a:r>
            <a:r>
              <a:rPr lang="ar-SA" sz="2000" dirty="0" smtClean="0">
                <a:solidFill>
                  <a:srgbClr val="FF0000"/>
                </a:solidFill>
              </a:rPr>
              <a:t> </a:t>
            </a:r>
            <a:r>
              <a:rPr lang="ar-SA" sz="2000" dirty="0">
                <a:solidFill>
                  <a:srgbClr val="FF0000"/>
                </a:solidFill>
              </a:rPr>
              <a:t>يطلون منها على مجتمعهم بصور نقيه </a:t>
            </a:r>
            <a:r>
              <a:rPr lang="ar-SA" sz="2000" dirty="0" smtClean="0">
                <a:solidFill>
                  <a:srgbClr val="FF0000"/>
                </a:solidFill>
              </a:rPr>
              <a:t>سليمه.</a:t>
            </a:r>
            <a:endParaRPr lang="ar-SA" sz="2000" dirty="0">
              <a:solidFill>
                <a:srgbClr val="FF0000"/>
              </a:solidFill>
            </a:endParaRPr>
          </a:p>
          <a:p>
            <a:pPr algn="justLow"/>
            <a:r>
              <a:rPr lang="ar-SA" sz="2000" dirty="0">
                <a:solidFill>
                  <a:srgbClr val="FF0000"/>
                </a:solidFill>
              </a:rPr>
              <a:t>2- تفعيل استخدام الوسائل السمعية </a:t>
            </a:r>
            <a:r>
              <a:rPr lang="ar-SA" sz="2000" dirty="0" smtClean="0">
                <a:solidFill>
                  <a:srgbClr val="FF0000"/>
                </a:solidFill>
              </a:rPr>
              <a:t>والبصري</a:t>
            </a:r>
            <a:r>
              <a:rPr lang="ar-IQ" sz="2000" dirty="0" smtClean="0">
                <a:solidFill>
                  <a:srgbClr val="FF0000"/>
                </a:solidFill>
              </a:rPr>
              <a:t>ة</a:t>
            </a:r>
            <a:r>
              <a:rPr lang="ar-SA" sz="2000" dirty="0" smtClean="0">
                <a:solidFill>
                  <a:srgbClr val="FF0000"/>
                </a:solidFill>
              </a:rPr>
              <a:t> </a:t>
            </a:r>
            <a:r>
              <a:rPr lang="ar-SA" sz="2000" dirty="0">
                <a:solidFill>
                  <a:srgbClr val="FF0000"/>
                </a:solidFill>
              </a:rPr>
              <a:t>واحدة من الركائز الأساسية لنجاح مناهج التربية الخاصة.</a:t>
            </a:r>
          </a:p>
          <a:p>
            <a:pPr algn="justLow"/>
            <a:r>
              <a:rPr lang="ar-SA" sz="2000" dirty="0">
                <a:solidFill>
                  <a:srgbClr val="FF0000"/>
                </a:solidFill>
              </a:rPr>
              <a:t>3- اختيار المواد التي تتفق وميولهم وقدراتهم وتتناسب واحتياجاتهم .</a:t>
            </a:r>
          </a:p>
          <a:p>
            <a:pPr algn="justLow"/>
            <a:endParaRPr lang="ar-SA" sz="2000" dirty="0"/>
          </a:p>
          <a:p>
            <a:pPr algn="justLow"/>
            <a:r>
              <a:rPr lang="ar-SA" sz="2000" b="1" dirty="0"/>
              <a:t>1-4 مجالات البحث :</a:t>
            </a:r>
          </a:p>
          <a:p>
            <a:pPr algn="justLow"/>
            <a:r>
              <a:rPr lang="ar-SA" sz="2000" dirty="0"/>
              <a:t>1-4-1 المجال الزماني : 1/3/2017 لغاية 1/6/2017 </a:t>
            </a:r>
          </a:p>
          <a:p>
            <a:pPr algn="justLow"/>
            <a:r>
              <a:rPr lang="ar-SA" sz="2000" dirty="0"/>
              <a:t>1-4-2 المجال المكاني :مؤسسات ذوي الاحتياجات الخاصة بمحافظة بابل </a:t>
            </a:r>
            <a:endParaRPr lang="ar-IQ" sz="2000" dirty="0" smtClean="0"/>
          </a:p>
          <a:p>
            <a:pPr algn="justLow"/>
            <a:endParaRPr lang="ar-SA" sz="2000" dirty="0"/>
          </a:p>
          <a:p>
            <a:pPr algn="justLow"/>
            <a:r>
              <a:rPr lang="ar-SA" sz="2000" b="1" dirty="0"/>
              <a:t>1-5 مصطلحات البحث</a:t>
            </a:r>
          </a:p>
          <a:p>
            <a:pPr algn="justLow"/>
            <a:r>
              <a:rPr lang="ar-SA" sz="2000" dirty="0"/>
              <a:t>الاعاقة : هي عدم قدرة الشخص على تأدية عمل يستطيع غيره من الناس تأديته</a:t>
            </a:r>
          </a:p>
          <a:p>
            <a:pPr algn="justLow"/>
            <a:r>
              <a:rPr lang="ar-SA" sz="2000" dirty="0"/>
              <a:t>منهج التعليم  : مخطط تربوي يتضمن عناصر مكونة من اهداف ومحتوى ,وخبرات تعليمية , وتدريس ,وتقويم , مشتقة من اسس فلسفية واجتماعية ونفسية ومعرفية, مرتبطة بالمتعلم ومجتمعه ,ومطبقة في مواقف تعليمية داخل المدرسة وخارجها تحت اشراف منها ,بقصد الاسهام في تحقيق النمو المتكامل لشخصية المتعلم بجوانبها العقلية والوجدانية والجسمية , وتقويم مدى تحقق ذلك كله لدى المتعلم .(محمود الربيعي,2016, 23) </a:t>
            </a:r>
          </a:p>
        </p:txBody>
      </p:sp>
    </p:spTree>
    <p:extLst>
      <p:ext uri="{BB962C8B-B14F-4D97-AF65-F5344CB8AC3E}">
        <p14:creationId xmlns:p14="http://schemas.microsoft.com/office/powerpoint/2010/main" val="3432100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23528" y="620688"/>
            <a:ext cx="8352928" cy="5262979"/>
          </a:xfrm>
          <a:prstGeom prst="rect">
            <a:avLst/>
          </a:prstGeom>
        </p:spPr>
        <p:txBody>
          <a:bodyPr wrap="square">
            <a:spAutoFit/>
          </a:bodyPr>
          <a:lstStyle/>
          <a:p>
            <a:r>
              <a:rPr lang="ar-IQ" sz="2800" b="1" dirty="0" smtClean="0">
                <a:solidFill>
                  <a:srgbClr val="FF0000"/>
                </a:solidFill>
              </a:rPr>
              <a:t>2- </a:t>
            </a:r>
            <a:r>
              <a:rPr lang="ar-IQ" sz="2800" b="1" dirty="0">
                <a:solidFill>
                  <a:srgbClr val="FF0000"/>
                </a:solidFill>
              </a:rPr>
              <a:t>منهجية البحث</a:t>
            </a:r>
            <a:endParaRPr lang="en-US" sz="2800" dirty="0">
              <a:solidFill>
                <a:srgbClr val="FF0000"/>
              </a:solidFill>
            </a:endParaRPr>
          </a:p>
          <a:p>
            <a:r>
              <a:rPr lang="ar-IQ" sz="2800" b="1" dirty="0" smtClean="0">
                <a:solidFill>
                  <a:srgbClr val="FF0000"/>
                </a:solidFill>
              </a:rPr>
              <a:t>2-1 </a:t>
            </a:r>
            <a:r>
              <a:rPr lang="ar-IQ" sz="2800" b="1" dirty="0">
                <a:solidFill>
                  <a:srgbClr val="FF0000"/>
                </a:solidFill>
              </a:rPr>
              <a:t>منهج البحث</a:t>
            </a:r>
            <a:r>
              <a:rPr lang="ar-IQ" sz="2800" dirty="0">
                <a:solidFill>
                  <a:srgbClr val="FF0000"/>
                </a:solidFill>
              </a:rPr>
              <a:t> </a:t>
            </a:r>
            <a:endParaRPr lang="en-US" sz="2800" dirty="0">
              <a:solidFill>
                <a:srgbClr val="FF0000"/>
              </a:solidFill>
            </a:endParaRPr>
          </a:p>
          <a:p>
            <a:r>
              <a:rPr lang="ar-IQ" sz="2800" dirty="0">
                <a:solidFill>
                  <a:srgbClr val="FF0000"/>
                </a:solidFill>
              </a:rPr>
              <a:t>   اعتمد الباحث المنهج الوصفي النظري الذي يعتمد على تحليل استراتيجيات بناء مناهج ذوي الاحتياجات الخاصة ومتطلبات استخدامها في تعليمهم .</a:t>
            </a:r>
            <a:endParaRPr lang="en-US" sz="2800" dirty="0">
              <a:solidFill>
                <a:srgbClr val="FF0000"/>
              </a:solidFill>
            </a:endParaRPr>
          </a:p>
          <a:p>
            <a:r>
              <a:rPr lang="ar-IQ" sz="2800" b="1" dirty="0">
                <a:solidFill>
                  <a:srgbClr val="FF0000"/>
                </a:solidFill>
              </a:rPr>
              <a:t> </a:t>
            </a:r>
            <a:endParaRPr lang="en-US" sz="2800" dirty="0">
              <a:solidFill>
                <a:srgbClr val="FF0000"/>
              </a:solidFill>
            </a:endParaRPr>
          </a:p>
          <a:p>
            <a:r>
              <a:rPr lang="ar-IQ" sz="2800" b="1" dirty="0" smtClean="0">
                <a:solidFill>
                  <a:srgbClr val="FF0000"/>
                </a:solidFill>
              </a:rPr>
              <a:t>2-2 </a:t>
            </a:r>
            <a:r>
              <a:rPr lang="ar-IQ" sz="2800" b="1" dirty="0">
                <a:solidFill>
                  <a:srgbClr val="FF0000"/>
                </a:solidFill>
              </a:rPr>
              <a:t>عينة البحث :</a:t>
            </a:r>
            <a:endParaRPr lang="en-US" sz="2800" dirty="0">
              <a:solidFill>
                <a:srgbClr val="FF0000"/>
              </a:solidFill>
            </a:endParaRPr>
          </a:p>
          <a:p>
            <a:r>
              <a:rPr lang="ar-IQ" sz="2800" dirty="0">
                <a:solidFill>
                  <a:srgbClr val="FF0000"/>
                </a:solidFill>
              </a:rPr>
              <a:t>نماذج من استراتيجيات بناء مناهج التربية الخاصة .</a:t>
            </a:r>
            <a:endParaRPr lang="en-US" sz="2800" dirty="0">
              <a:solidFill>
                <a:srgbClr val="FF0000"/>
              </a:solidFill>
            </a:endParaRPr>
          </a:p>
          <a:p>
            <a:r>
              <a:rPr lang="ar-IQ" sz="2800" b="1" dirty="0">
                <a:solidFill>
                  <a:srgbClr val="FF0000"/>
                </a:solidFill>
              </a:rPr>
              <a:t> </a:t>
            </a:r>
            <a:endParaRPr lang="en-US" sz="2800" dirty="0">
              <a:solidFill>
                <a:srgbClr val="FF0000"/>
              </a:solidFill>
            </a:endParaRPr>
          </a:p>
          <a:p>
            <a:r>
              <a:rPr lang="ar-IQ" sz="2800" b="1" dirty="0" smtClean="0">
                <a:solidFill>
                  <a:srgbClr val="FF0000"/>
                </a:solidFill>
              </a:rPr>
              <a:t>2-3 </a:t>
            </a:r>
            <a:r>
              <a:rPr lang="ar-IQ" sz="2800" b="1" dirty="0">
                <a:solidFill>
                  <a:srgbClr val="FF0000"/>
                </a:solidFill>
              </a:rPr>
              <a:t>اسلوب اجراء البحث </a:t>
            </a:r>
            <a:endParaRPr lang="en-US" sz="2800" dirty="0">
              <a:solidFill>
                <a:srgbClr val="FF0000"/>
              </a:solidFill>
            </a:endParaRPr>
          </a:p>
          <a:p>
            <a:r>
              <a:rPr lang="ar-IQ" sz="2800" dirty="0">
                <a:solidFill>
                  <a:srgbClr val="FF0000"/>
                </a:solidFill>
              </a:rPr>
              <a:t>   مسح لمناهج التربية الخاصة المطبق في مدارس ذوي الاحتياجات </a:t>
            </a:r>
            <a:r>
              <a:rPr lang="ar-IQ" sz="2800" dirty="0" smtClean="0">
                <a:solidFill>
                  <a:srgbClr val="FF0000"/>
                </a:solidFill>
              </a:rPr>
              <a:t>الخاصة </a:t>
            </a:r>
            <a:r>
              <a:rPr lang="ar-IQ" sz="2800" dirty="0">
                <a:solidFill>
                  <a:srgbClr val="FF0000"/>
                </a:solidFill>
              </a:rPr>
              <a:t>في بعض الدول العربية والعالمية .</a:t>
            </a:r>
            <a:endParaRPr lang="en-US" sz="2800" dirty="0">
              <a:solidFill>
                <a:srgbClr val="FF0000"/>
              </a:solidFill>
            </a:endParaRPr>
          </a:p>
        </p:txBody>
      </p:sp>
    </p:spTree>
    <p:extLst>
      <p:ext uri="{BB962C8B-B14F-4D97-AF65-F5344CB8AC3E}">
        <p14:creationId xmlns:p14="http://schemas.microsoft.com/office/powerpoint/2010/main" val="1809689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7504" y="267027"/>
            <a:ext cx="8784976" cy="6186309"/>
          </a:xfrm>
          <a:prstGeom prst="rect">
            <a:avLst/>
          </a:prstGeom>
        </p:spPr>
        <p:txBody>
          <a:bodyPr wrap="square">
            <a:spAutoFit/>
          </a:bodyPr>
          <a:lstStyle/>
          <a:p>
            <a:pPr lvl="0"/>
            <a:r>
              <a:rPr lang="ar-IQ" b="1" dirty="0">
                <a:solidFill>
                  <a:srgbClr val="FF0000"/>
                </a:solidFill>
              </a:rPr>
              <a:t>موضوعات البحث:</a:t>
            </a:r>
            <a:endParaRPr lang="en-US" dirty="0">
              <a:solidFill>
                <a:srgbClr val="FF0000"/>
              </a:solidFill>
            </a:endParaRPr>
          </a:p>
          <a:p>
            <a:r>
              <a:rPr lang="ar-IQ" b="1" dirty="0" smtClean="0"/>
              <a:t>3-1استراتيجيات </a:t>
            </a:r>
            <a:r>
              <a:rPr lang="ar-IQ" b="1" dirty="0"/>
              <a:t>بناء مناهج ذوي الاحتياجات الخاصة:</a:t>
            </a:r>
            <a:endParaRPr lang="en-US" dirty="0"/>
          </a:p>
          <a:p>
            <a:r>
              <a:rPr lang="ar-IQ" dirty="0"/>
              <a:t>تلعب المناهج دوراً بالغاً في نجاح تعليم ذوي الاحتياجات الخاصة لكونها تهيئ لهم الخبرات التربوية والثقافية والاجتماعية والفنية لينمو بصورة شاملة وتعديل سلوكهم عن طريق مجموعة من المعلومات والحقائق والمفاهيم والأحكام التي يدرسوها ويتعلموها ، وهذا يفرض أن تكون المناهج وثيقة الصلة بمتطلباتهم وحاجاتهم وذلك من خلال اعتماد استراتيجيات لبناء هذه المناهج ، ويعتبر النموذج الذي قدمه (</a:t>
            </a:r>
            <a:r>
              <a:rPr lang="en-US" dirty="0"/>
              <a:t>Wehman-1981</a:t>
            </a:r>
            <a:r>
              <a:rPr lang="ar-IQ" dirty="0"/>
              <a:t> )عن (محمود الربيعي ,2016,319) من النماذج المعتمدة في مجالات </a:t>
            </a:r>
            <a:r>
              <a:rPr lang="ar-IQ" dirty="0" smtClean="0"/>
              <a:t>التربية الخاصة </a:t>
            </a:r>
            <a:r>
              <a:rPr lang="ar-IQ" dirty="0"/>
              <a:t>وهو يمر في خمس مراحل أو خطوات رئيسية وهي :-</a:t>
            </a:r>
            <a:endParaRPr lang="en-US" dirty="0"/>
          </a:p>
          <a:p>
            <a:r>
              <a:rPr lang="ar-IQ" b="1" dirty="0"/>
              <a:t> </a:t>
            </a:r>
            <a:r>
              <a:rPr lang="ar-IQ" b="1" dirty="0" smtClean="0"/>
              <a:t>أولا </a:t>
            </a:r>
            <a:r>
              <a:rPr lang="ar-IQ" b="1" dirty="0"/>
              <a:t>: التعرف على السلوك الداخلي :</a:t>
            </a:r>
            <a:r>
              <a:rPr lang="ar-IQ" dirty="0"/>
              <a:t> </a:t>
            </a:r>
            <a:endParaRPr lang="en-US" dirty="0"/>
          </a:p>
          <a:p>
            <a:r>
              <a:rPr lang="ar-IQ" dirty="0"/>
              <a:t>    يعتمد بناء مناهج الأطفال ذوي الاحتياجات الخاصة على معرفتنا بخصائص هؤلاء الأطفال فالأطفال ذوي الإعاقة الذهنية الشديدة يختلفون في احتياجاتهم عن المتوسطة أو البسيطة ، وكذلك الأطفال ذوي بطء التعلم يختلفون في احتياجاتهم عن ذوي صعوبات التعلم وهكذا ، وبالتالي فنحن بحاجة منذ البداية إلى معلومات أولية سريعة عن الفئة التي نتعامل معها بشكل عام ، حتى نتمكن من السير قدماً في بناء المنهج ( يوسف صالح-2002 ) .</a:t>
            </a:r>
            <a:endParaRPr lang="en-US" dirty="0"/>
          </a:p>
          <a:p>
            <a:r>
              <a:rPr lang="ar-IQ" b="1" dirty="0"/>
              <a:t>ثانياً :قياس مستوى الأداء الحالي :   </a:t>
            </a:r>
            <a:endParaRPr lang="en-US" dirty="0"/>
          </a:p>
          <a:p>
            <a:r>
              <a:rPr lang="ar-IQ" dirty="0"/>
              <a:t>     إن منهاج الطالب ذوي الاحتياجات التربوية الخاصة يوضع بعد مرحلة التعرف على الأداء الحالي للطالب ويعتبر قياس مستوى الأداء الحالي هو حجر الزاوية في التربية الخاصة ، وتهدف هذه العملية إلى تبيان نقاط القوة ونقاط الضعف أو الاحتياج في أداء الطالب باستخدام مقياس أو أكثر من المقاييس التي تقيس المهارات السلوكية المختلفة في كل بعد من الأبعاد المختلفة التي يتضمنها محتوى المنهاج الخاص بالطلاب ذوي الاحتياجات التربوية الخاصة .</a:t>
            </a:r>
            <a:endParaRPr lang="en-US" dirty="0"/>
          </a:p>
          <a:p>
            <a:r>
              <a:rPr lang="ar-IQ" b="1" dirty="0"/>
              <a:t>ثالثا: إعداد</a:t>
            </a:r>
            <a:r>
              <a:rPr lang="ar-IQ" dirty="0"/>
              <a:t> </a:t>
            </a:r>
            <a:r>
              <a:rPr lang="ar-IQ" b="1" dirty="0"/>
              <a:t>الخطة التربوية الفردية :</a:t>
            </a:r>
            <a:endParaRPr lang="en-US" dirty="0"/>
          </a:p>
          <a:p>
            <a:r>
              <a:rPr lang="ar-IQ" dirty="0"/>
              <a:t>     بعد الانتهاء من قياس مستوى الأداء الحالي تبدأ عملية إعداد</a:t>
            </a:r>
            <a:r>
              <a:rPr lang="ar-IQ" b="1" dirty="0"/>
              <a:t> </a:t>
            </a:r>
            <a:r>
              <a:rPr lang="ar-IQ" dirty="0"/>
              <a:t>الخطة التربوية الفردية ، حيث تعتبر هذه الخطة بمثابة المنهاج الخاص للطفل ذوي الاحتياجات الخاصة ،فهي خطة تصمم بشكل خاص لطفل معين لكي تقابل حاجاته التربوية ، بحيث تشمل كل الأهداف المتوقع تحقيقها وفق معايير معينة وفي فترة زمنية محددة ( فاروق الروسان وهارون -</a:t>
            </a:r>
            <a:r>
              <a:rPr lang="ar-IQ" dirty="0" smtClean="0"/>
              <a:t>2001).</a:t>
            </a:r>
            <a:endParaRPr lang="en-US" dirty="0"/>
          </a:p>
        </p:txBody>
      </p:sp>
    </p:spTree>
    <p:extLst>
      <p:ext uri="{BB962C8B-B14F-4D97-AF65-F5344CB8AC3E}">
        <p14:creationId xmlns:p14="http://schemas.microsoft.com/office/powerpoint/2010/main" val="170703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7504" y="404664"/>
            <a:ext cx="8887896" cy="5632311"/>
          </a:xfrm>
          <a:prstGeom prst="rect">
            <a:avLst/>
          </a:prstGeom>
        </p:spPr>
        <p:txBody>
          <a:bodyPr wrap="square">
            <a:spAutoFit/>
          </a:bodyPr>
          <a:lstStyle/>
          <a:p>
            <a:r>
              <a:rPr lang="ar-IQ" sz="2000" b="1" dirty="0" smtClean="0"/>
              <a:t>3-2الاستراتيجيات </a:t>
            </a:r>
            <a:r>
              <a:rPr lang="ar-IQ" sz="2000" b="1" dirty="0"/>
              <a:t>المستخدمة في تعليم ذوي الاحتياجات الخاصة </a:t>
            </a:r>
            <a:endParaRPr lang="en-US" sz="2000" dirty="0"/>
          </a:p>
          <a:p>
            <a:r>
              <a:rPr lang="ar-IQ" sz="2000" dirty="0"/>
              <a:t>هناك العديد من الاستراتيجيات التي ارتكزت على نظريات التعلم والمبادئ النفسية والنمائية </a:t>
            </a:r>
            <a:r>
              <a:rPr lang="ar-IQ" sz="2000" dirty="0" smtClean="0"/>
              <a:t>للأطفال </a:t>
            </a:r>
            <a:r>
              <a:rPr lang="ar-IQ" sz="2000" dirty="0"/>
              <a:t>ذوي الاحتياجات </a:t>
            </a:r>
            <a:r>
              <a:rPr lang="ar-IQ" sz="2000" dirty="0" smtClean="0"/>
              <a:t>الخاصة </a:t>
            </a:r>
            <a:r>
              <a:rPr lang="ar-IQ" sz="2000" dirty="0"/>
              <a:t>اثناء مسيرتهم التربوية ، واهم تلك الاستراتيجيات هي :</a:t>
            </a:r>
            <a:endParaRPr lang="en-US" sz="2000" dirty="0"/>
          </a:p>
          <a:p>
            <a:r>
              <a:rPr lang="ar-IQ" sz="2000" b="1" dirty="0"/>
              <a:t>1- استراتيجية التدريب القائم على تحليل </a:t>
            </a:r>
            <a:r>
              <a:rPr lang="ar-IQ" sz="2000" b="1" dirty="0" smtClean="0"/>
              <a:t>المهمة </a:t>
            </a:r>
            <a:r>
              <a:rPr lang="ar-IQ" sz="2000" b="1" dirty="0"/>
              <a:t>وتبسيطها .</a:t>
            </a:r>
            <a:endParaRPr lang="en-US" sz="2000" dirty="0"/>
          </a:p>
          <a:p>
            <a:r>
              <a:rPr lang="ar-IQ" sz="2000" dirty="0"/>
              <a:t>ويقصد بها التدريب المباشر على مهارات محدده </a:t>
            </a:r>
            <a:r>
              <a:rPr lang="ar-IQ" sz="2000" dirty="0" smtClean="0"/>
              <a:t>وضرورية لأداء </a:t>
            </a:r>
            <a:r>
              <a:rPr lang="ar-IQ" sz="2000" dirty="0"/>
              <a:t>مهمة اكبر ، ويفترض مؤيدو استخدام هذه الاستراتيجية عدم وجود خلل او عجز نمائي لدى الاطفال وان معاناتهم تقتصر على نقص في التدريب والخبرة في المهمة ذاتها ، حيث يتم تبسيط تلك المهمات المعقدة مما يساعد على اتقان مكوناتها بشكل مقبول من خلال تحديد الهدف من تعلم المهارة ، وتجزئتها الى وحدات صغيرة او مهام يمكن للطفل القيام بها ، على ان يبدأ المعلم بتعليم المهارة الفرعية التي يتقنها الطفل ضمن مجموعة المهارات الفرعية المتسلسلة للمهارة التعليمية .</a:t>
            </a:r>
            <a:endParaRPr lang="en-US" sz="2000" dirty="0"/>
          </a:p>
          <a:p>
            <a:r>
              <a:rPr lang="ar-IQ" sz="2000" b="1" dirty="0"/>
              <a:t>2- استراتيجية التدريب القائم على العمليات النفسية .</a:t>
            </a:r>
            <a:endParaRPr lang="en-US" sz="2000" dirty="0"/>
          </a:p>
          <a:p>
            <a:r>
              <a:rPr lang="ar-IQ" sz="2000" dirty="0"/>
              <a:t>  يفترض مؤيدو استخدام هذه الاستراتيجية وجود خلل او عجز انمائي محدد لدى الاطفال </a:t>
            </a:r>
            <a:r>
              <a:rPr lang="ar-IQ" sz="2000" dirty="0" smtClean="0"/>
              <a:t>فإذا </a:t>
            </a:r>
            <a:r>
              <a:rPr lang="ar-IQ" sz="2000" dirty="0"/>
              <a:t>لم يتم تصحيح ذلك العجز فمن الممكن ان يستمر في كبح عملية التعلم لدى الطفل .</a:t>
            </a:r>
            <a:endParaRPr lang="en-US" sz="2000" dirty="0"/>
          </a:p>
          <a:p>
            <a:r>
              <a:rPr lang="ar-IQ" sz="2000" b="1" dirty="0"/>
              <a:t> </a:t>
            </a:r>
            <a:r>
              <a:rPr lang="ar-IQ" sz="2000" b="1" dirty="0" smtClean="0"/>
              <a:t>3- </a:t>
            </a:r>
            <a:r>
              <a:rPr lang="ar-IQ" sz="2000" b="1" dirty="0"/>
              <a:t>استراتيجية التدريب القائم على تحليل المهمة والعمليات النفسية .</a:t>
            </a:r>
            <a:endParaRPr lang="en-US" sz="2000" dirty="0"/>
          </a:p>
          <a:p>
            <a:r>
              <a:rPr lang="ar-IQ" sz="2000" dirty="0"/>
              <a:t>    تركز هذه الاستراتيجية على تدريب ذوي الاحتياجات الخاصة على دمج المفاهيم الاساسية لكل من اسلوب تحليل المهمة والاسلوب القائم على العمليات النفسية ، وبذلك </a:t>
            </a:r>
            <a:r>
              <a:rPr lang="ar-IQ" sz="2000" dirty="0" err="1"/>
              <a:t>لايتجه</a:t>
            </a:r>
            <a:r>
              <a:rPr lang="ar-IQ" sz="2000" dirty="0"/>
              <a:t> النظر الى العمليات النفسية بانها قدرات منفصلة بل سلسلة من العمليات المتعلمة ومجموعة من الاستجابات الشرطية التي تتعلق بمهمة معينة .</a:t>
            </a:r>
            <a:endParaRPr lang="en-US" sz="2000" dirty="0"/>
          </a:p>
          <a:p>
            <a:r>
              <a:rPr lang="ar-IQ" sz="2000" b="1" dirty="0"/>
              <a:t>4- استراتيجية التدريب القائم على الحواس </a:t>
            </a:r>
            <a:r>
              <a:rPr lang="ar-IQ" sz="2000" b="1" dirty="0" smtClean="0"/>
              <a:t>المتعددة </a:t>
            </a:r>
            <a:r>
              <a:rPr lang="ar-IQ" sz="2000" b="1" dirty="0"/>
              <a:t>.</a:t>
            </a:r>
            <a:endParaRPr lang="en-US" sz="2000" dirty="0"/>
          </a:p>
          <a:p>
            <a:r>
              <a:rPr lang="ar-IQ" sz="2000" dirty="0"/>
              <a:t>     ويقصد بها قيام المعلم او المدرب بالتركيز على حواس الطفل جميعها في تدريبه على المهارات </a:t>
            </a:r>
            <a:r>
              <a:rPr lang="ar-IQ" sz="2000" dirty="0" smtClean="0"/>
              <a:t>.</a:t>
            </a:r>
          </a:p>
        </p:txBody>
      </p:sp>
    </p:spTree>
    <p:extLst>
      <p:ext uri="{BB962C8B-B14F-4D97-AF65-F5344CB8AC3E}">
        <p14:creationId xmlns:p14="http://schemas.microsoft.com/office/powerpoint/2010/main" val="3829997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259632" y="474345"/>
            <a:ext cx="7200800" cy="5632311"/>
          </a:xfrm>
          <a:prstGeom prst="rect">
            <a:avLst/>
          </a:prstGeom>
        </p:spPr>
        <p:txBody>
          <a:bodyPr wrap="square">
            <a:spAutoFit/>
          </a:bodyPr>
          <a:lstStyle/>
          <a:p>
            <a:r>
              <a:rPr lang="ar-IQ" sz="2000" b="1" dirty="0"/>
              <a:t>5- استراتيجية التدريب النفسي التربوي .</a:t>
            </a:r>
            <a:endParaRPr lang="en-US" sz="2000" dirty="0"/>
          </a:p>
          <a:p>
            <a:r>
              <a:rPr lang="ar-IQ" sz="2000" dirty="0"/>
              <a:t>   وتتضمن التدريب على برنامج متكامل </a:t>
            </a:r>
            <a:r>
              <a:rPr lang="ar-IQ" sz="2000" dirty="0" err="1"/>
              <a:t>للاطفال</a:t>
            </a:r>
            <a:r>
              <a:rPr lang="ar-IQ" sz="2000" dirty="0"/>
              <a:t> ذوي الاحتياجات الخاصة لمعالجة نواحي القصور الممكنة لديهم ، وتعد الرزمة العلاجية التي اعدها ( </a:t>
            </a:r>
            <a:r>
              <a:rPr lang="en-US" sz="2000" dirty="0" err="1"/>
              <a:t>Vallet</a:t>
            </a:r>
            <a:r>
              <a:rPr lang="ar-IQ" sz="2000" dirty="0"/>
              <a:t>) احد اكثر الرزم العلاجية فاعلية واكثرها استخداماً في صفوف ذوي الاحتياجات الخاصة والتي ضمن ست برامج وهي ( ايمان وهناء – 2009 – 145)</a:t>
            </a:r>
            <a:endParaRPr lang="en-US" sz="2000" dirty="0"/>
          </a:p>
          <a:p>
            <a:pPr lvl="0"/>
            <a:r>
              <a:rPr lang="ar-IQ" sz="2000" dirty="0"/>
              <a:t>النمو الحركي الكبير.</a:t>
            </a:r>
            <a:endParaRPr lang="en-US" sz="2000" dirty="0"/>
          </a:p>
          <a:p>
            <a:pPr lvl="0"/>
            <a:r>
              <a:rPr lang="ar-IQ" sz="2000" dirty="0"/>
              <a:t>التكامل الحسي حركي .</a:t>
            </a:r>
            <a:endParaRPr lang="en-US" sz="2000" dirty="0"/>
          </a:p>
          <a:p>
            <a:pPr lvl="0"/>
            <a:r>
              <a:rPr lang="ar-IQ" sz="2000" dirty="0"/>
              <a:t>المهارات الادراكية الحركية .</a:t>
            </a:r>
            <a:endParaRPr lang="en-US" sz="2000" dirty="0"/>
          </a:p>
          <a:p>
            <a:pPr lvl="0"/>
            <a:r>
              <a:rPr lang="ar-IQ" sz="2000" dirty="0"/>
              <a:t>النمو اللغوي .</a:t>
            </a:r>
            <a:endParaRPr lang="en-US" sz="2000" dirty="0"/>
          </a:p>
          <a:p>
            <a:pPr lvl="0"/>
            <a:r>
              <a:rPr lang="ar-IQ" sz="2000" dirty="0"/>
              <a:t>المهارات </a:t>
            </a:r>
            <a:r>
              <a:rPr lang="ar-IQ" sz="2000" dirty="0" err="1"/>
              <a:t>المفاهيمية</a:t>
            </a:r>
            <a:r>
              <a:rPr lang="ar-IQ" sz="2000" dirty="0"/>
              <a:t> .</a:t>
            </a:r>
            <a:endParaRPr lang="en-US" sz="2000" dirty="0"/>
          </a:p>
          <a:p>
            <a:pPr lvl="0"/>
            <a:r>
              <a:rPr lang="ar-IQ" sz="2000" dirty="0"/>
              <a:t>المهارات الاجتماعية.</a:t>
            </a:r>
            <a:endParaRPr lang="en-US" sz="2000" dirty="0"/>
          </a:p>
          <a:p>
            <a:r>
              <a:rPr lang="ar-IQ" sz="2000" b="1" dirty="0"/>
              <a:t>6- استراتيجية تعديل السلوك المعرفي :</a:t>
            </a:r>
            <a:endParaRPr lang="en-US" sz="2000" dirty="0"/>
          </a:p>
          <a:p>
            <a:r>
              <a:rPr lang="ar-IQ" sz="2000" dirty="0"/>
              <a:t>   والتي يعتمد عليها في معالجة المشاكل السلوكية التي تقف عائقاً امام تقدم الطفل اكاديمياً من خلال تنظيم او اعادة تنظيم الظروف والمتغيرات البيئية الحالية ذات العلاقة بالسلوك ، وبخاصة التي تحدث بعد السلوك .</a:t>
            </a:r>
            <a:endParaRPr lang="en-US" sz="2000" dirty="0"/>
          </a:p>
          <a:p>
            <a:r>
              <a:rPr lang="ar-IQ" sz="2000" dirty="0"/>
              <a:t>اما اهم اساليب تعديل السلوك فهي :</a:t>
            </a:r>
            <a:endParaRPr lang="en-US" sz="2000" dirty="0"/>
          </a:p>
          <a:p>
            <a:pPr lvl="0"/>
            <a:r>
              <a:rPr lang="ar-IQ" sz="2000" dirty="0"/>
              <a:t>اسلوب التعلم الذاتي .</a:t>
            </a:r>
            <a:endParaRPr lang="en-US" sz="2000" dirty="0"/>
          </a:p>
          <a:p>
            <a:pPr lvl="0"/>
            <a:r>
              <a:rPr lang="ar-IQ" sz="2000" dirty="0"/>
              <a:t>اسلوب مراقبة الذات .</a:t>
            </a:r>
            <a:endParaRPr lang="en-US" sz="2000" dirty="0"/>
          </a:p>
        </p:txBody>
      </p:sp>
    </p:spTree>
    <p:extLst>
      <p:ext uri="{BB962C8B-B14F-4D97-AF65-F5344CB8AC3E}">
        <p14:creationId xmlns:p14="http://schemas.microsoft.com/office/powerpoint/2010/main" val="746778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95536" y="226377"/>
            <a:ext cx="8352928" cy="6370975"/>
          </a:xfrm>
          <a:prstGeom prst="rect">
            <a:avLst/>
          </a:prstGeom>
        </p:spPr>
        <p:txBody>
          <a:bodyPr wrap="square">
            <a:spAutoFit/>
          </a:bodyPr>
          <a:lstStyle/>
          <a:p>
            <a:r>
              <a:rPr lang="ar-IQ" sz="2400" dirty="0" smtClean="0"/>
              <a:t>4-1</a:t>
            </a:r>
            <a:r>
              <a:rPr lang="ar-IQ" sz="2400" b="1" dirty="0" smtClean="0"/>
              <a:t> </a:t>
            </a:r>
            <a:r>
              <a:rPr lang="ar-IQ" sz="2400" b="1" dirty="0"/>
              <a:t>اختيار الانشطة والفعاليات لذوي الاحتياجات الخاصة</a:t>
            </a:r>
            <a:r>
              <a:rPr lang="ar-IQ" sz="2400" dirty="0"/>
              <a:t> </a:t>
            </a:r>
            <a:endParaRPr lang="en-US" sz="2400" dirty="0"/>
          </a:p>
          <a:p>
            <a:r>
              <a:rPr lang="ar-IQ" sz="2400" dirty="0"/>
              <a:t>    إن </a:t>
            </a:r>
            <a:r>
              <a:rPr lang="ar-IQ" sz="2400" dirty="0" smtClean="0"/>
              <a:t>اختيار الانشطة </a:t>
            </a:r>
            <a:r>
              <a:rPr lang="ar-IQ" sz="2400" dirty="0"/>
              <a:t>و الفعاليات </a:t>
            </a:r>
            <a:r>
              <a:rPr lang="ar-IQ" sz="2400" dirty="0" smtClean="0"/>
              <a:t>الملائمة </a:t>
            </a:r>
            <a:r>
              <a:rPr lang="ar-IQ" sz="2400" dirty="0"/>
              <a:t>لذوي الاحتياجات الخاصة وتحديد الطرائق والأساليب التي سوف يتم استخدامها أثناء تنفيذ هذه الفعاليات سوف تكون أفضل وسيلة تتبع للوصول إلى الهدف الذي يصبوا إليه العاملون في هذا المجال المهم لأن استخدامها يعني عملية نقل المعرفة وأساليبها إلى ذهن المتعلم بأيسر السبل من خلال الإعداد المدروس للخطوات اللازمة وذلك بتنظيم مواد التعلم والتعليم واستعمالها لأجل الوصول إلى الأهداف المرسومة بتحريك الدافع وتوليد الاهتمام لدى المتعلم </a:t>
            </a:r>
            <a:endParaRPr lang="en-US" sz="2400" dirty="0"/>
          </a:p>
          <a:p>
            <a:r>
              <a:rPr lang="ar-IQ" sz="2400" dirty="0"/>
              <a:t>     ولهذا فعلى المدرس ان يحدد بدوره الطريقة التي يتبعها من خلال إعادة اكتشاف القواعد والطرائق التي حصل عليها المعلمون الأذكياء ذوي الخبرة عبر السنين ، لأن كل جيل من المدرسين يستفاد قليلا جداً من ابتكارات أسلافهم ومن حكمه الممتهنين بالتدريس زيادة خبراتهم وما </a:t>
            </a:r>
            <a:r>
              <a:rPr lang="ar-IQ" sz="2400" dirty="0" err="1"/>
              <a:t>يتطلبه</a:t>
            </a:r>
            <a:r>
              <a:rPr lang="ar-IQ" sz="2400" dirty="0"/>
              <a:t> التدريس من أدوات وإمكانات لمهنتهم ، ولهذا يتطلب من المدرسين الاهتمام والعناية بحركة وسير التدريس ، وكذلك الاستجابة إلى المواقف التي تظهر بالعمل والحركة المناسبة ، وبالوقت والقدرة النوعية المناسبة .(الربيعي  -2006 -47 </a:t>
            </a:r>
            <a:r>
              <a:rPr lang="ar-IQ" sz="2400" dirty="0" smtClean="0"/>
              <a:t>)</a:t>
            </a:r>
          </a:p>
          <a:p>
            <a:r>
              <a:rPr lang="ar-IQ" sz="2400" b="1" dirty="0"/>
              <a:t>وعند اختيار الأنشطة </a:t>
            </a:r>
            <a:r>
              <a:rPr lang="ar-IQ" sz="2400" b="1" dirty="0" smtClean="0"/>
              <a:t>او الفعاليات </a:t>
            </a:r>
            <a:r>
              <a:rPr lang="ar-IQ" sz="2400" b="1" dirty="0"/>
              <a:t>لذوي الاحتياجات الخاصة وجب ملاحظة : </a:t>
            </a:r>
            <a:endParaRPr lang="en-US" sz="2400" b="1" dirty="0"/>
          </a:p>
          <a:p>
            <a:pPr marL="342900" lvl="0" indent="-342900">
              <a:buFont typeface="+mj-lt"/>
              <a:buAutoNum type="arabicPeriod"/>
            </a:pPr>
            <a:r>
              <a:rPr lang="ar-IQ" sz="2400" dirty="0"/>
              <a:t>تناسب الأنشطة الأهداف الموضوعة بالتحديد .</a:t>
            </a:r>
            <a:endParaRPr lang="en-US" sz="2400" dirty="0"/>
          </a:p>
          <a:p>
            <a:pPr marL="342900" lvl="0" indent="-342900">
              <a:buFont typeface="+mj-lt"/>
              <a:buAutoNum type="arabicPeriod"/>
            </a:pPr>
            <a:r>
              <a:rPr lang="ar-IQ" sz="2400" dirty="0"/>
              <a:t>تحديد الأنشطة بما يجعلها تتزايد بالصعوبة في الأداء مع التقدم في التعليم </a:t>
            </a:r>
            <a:r>
              <a:rPr lang="ar-IQ" sz="2400" dirty="0" smtClean="0"/>
              <a:t>.</a:t>
            </a:r>
            <a:endParaRPr lang="en-US" sz="2400" dirty="0"/>
          </a:p>
        </p:txBody>
      </p:sp>
    </p:spTree>
    <p:extLst>
      <p:ext uri="{BB962C8B-B14F-4D97-AF65-F5344CB8AC3E}">
        <p14:creationId xmlns:p14="http://schemas.microsoft.com/office/powerpoint/2010/main" val="2643813005"/>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126</TotalTime>
  <Words>1519</Words>
  <Application>Microsoft Office PowerPoint</Application>
  <PresentationFormat>عرض على الشاشة (3:4)‏</PresentationFormat>
  <Paragraphs>94</Paragraphs>
  <Slides>12</Slides>
  <Notes>0</Notes>
  <HiddenSlides>0</HiddenSlides>
  <MMClips>0</MMClips>
  <ScaleCrop>false</ScaleCrop>
  <HeadingPairs>
    <vt:vector size="4" baseType="variant">
      <vt:variant>
        <vt:lpstr>نسق</vt:lpstr>
      </vt:variant>
      <vt:variant>
        <vt:i4>1</vt:i4>
      </vt:variant>
      <vt:variant>
        <vt:lpstr>عناوين الشرائح</vt:lpstr>
      </vt:variant>
      <vt:variant>
        <vt:i4>12</vt:i4>
      </vt:variant>
    </vt:vector>
  </HeadingPairs>
  <TitlesOfParts>
    <vt:vector size="13" baseType="lpstr">
      <vt:lpstr>سمة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RaSHaD</dc:creator>
  <cp:lastModifiedBy>weaam</cp:lastModifiedBy>
  <cp:revision>14</cp:revision>
  <dcterms:created xsi:type="dcterms:W3CDTF">2019-03-10T08:47:21Z</dcterms:created>
  <dcterms:modified xsi:type="dcterms:W3CDTF">2021-09-23T17:33:05Z</dcterms:modified>
</cp:coreProperties>
</file>