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58" r:id="rId5"/>
    <p:sldId id="261" r:id="rId6"/>
    <p:sldId id="262" r:id="rId7"/>
    <p:sldId id="265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3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3436-A713-44AD-B986-79BB7A3BD7C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5FE5-33B3-4146-8839-BD6A6698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882" y="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GillSans"/>
              </a:rPr>
              <a:t>Necrosis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8882" y="369332"/>
            <a:ext cx="8805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BookAntiqua"/>
              </a:rPr>
              <a:t> type of cell death that is associated with loss</a:t>
            </a:r>
            <a:r>
              <a:rPr lang="en-US" b="0" i="0" u="none" strike="noStrike" dirty="0" smtClean="0">
                <a:latin typeface="BookAntiqua"/>
              </a:rPr>
              <a:t> of membrane integrity and leakage of cellular content ,largely resulting from the degradative action of enzymes on lethally injured cells</a:t>
            </a:r>
            <a:endParaRPr lang="en-US" b="0" i="0" u="none" strike="noStrike" baseline="0" dirty="0" smtClean="0">
              <a:latin typeface="Book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82" y="1292662"/>
            <a:ext cx="8706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BookAntiqua"/>
              </a:rPr>
              <a:t>The enzymes responsible for digestion of the cell may be derived from the lysosome of dying cells themselves and from lysosomes of leukocytes cells</a:t>
            </a:r>
          </a:p>
          <a:p>
            <a:endParaRPr lang="en-US" b="0" i="0" u="none" strike="noStrike" baseline="0" dirty="0" smtClean="0">
              <a:latin typeface="BookAntiqua"/>
            </a:endParaRPr>
          </a:p>
          <a:p>
            <a:endParaRPr lang="en-US" b="0" i="0" u="none" strike="noStrike" baseline="0" dirty="0" smtClean="0">
              <a:latin typeface="Book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34" y="2492991"/>
            <a:ext cx="116639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 of necrosis :</a:t>
            </a:r>
          </a:p>
          <a:p>
            <a:r>
              <a:rPr lang="en-US" dirty="0" smtClean="0"/>
              <a:t>1-cytoplasmic changes ,increased eosinophilia (pink stain from the eosin dye, compared with  viable cells the cells are more glassy</a:t>
            </a:r>
          </a:p>
          <a:p>
            <a:r>
              <a:rPr lang="en-US" dirty="0" smtClean="0"/>
              <a:t>2-</a:t>
            </a:r>
            <a:r>
              <a:rPr lang="en-US" b="1" dirty="0"/>
              <a:t>Nuclear changes. </a:t>
            </a:r>
            <a:r>
              <a:rPr lang="en-US" dirty="0"/>
              <a:t>Nuclear changes assume one of </a:t>
            </a:r>
            <a:r>
              <a:rPr lang="en-US" dirty="0" smtClean="0"/>
              <a:t>three  patterns</a:t>
            </a:r>
            <a:r>
              <a:rPr lang="en-US" dirty="0"/>
              <a:t>, all due to breakdown of DNA and chromatin.</a:t>
            </a:r>
          </a:p>
          <a:p>
            <a:r>
              <a:rPr lang="en-US" dirty="0"/>
              <a:t>The </a:t>
            </a:r>
            <a:r>
              <a:rPr lang="en-US" dirty="0" err="1"/>
              <a:t>basophilia</a:t>
            </a:r>
            <a:r>
              <a:rPr lang="en-US" dirty="0"/>
              <a:t> of the chromatin may fade </a:t>
            </a:r>
            <a:r>
              <a:rPr lang="en-US" b="1" dirty="0"/>
              <a:t>(</a:t>
            </a:r>
            <a:r>
              <a:rPr lang="en-US" b="1" dirty="0" err="1"/>
              <a:t>karyolysis</a:t>
            </a:r>
            <a:r>
              <a:rPr lang="en-US" b="1" dirty="0" smtClean="0"/>
              <a:t>), </a:t>
            </a:r>
            <a:r>
              <a:rPr lang="en-US" dirty="0" smtClean="0"/>
              <a:t>activity</a:t>
            </a:r>
            <a:r>
              <a:rPr lang="en-US" dirty="0"/>
              <a:t>. A second pattern is </a:t>
            </a:r>
            <a:r>
              <a:rPr lang="en-US" b="1" dirty="0" err="1"/>
              <a:t>pyknosis</a:t>
            </a:r>
            <a:r>
              <a:rPr lang="en-US" b="1" dirty="0"/>
              <a:t>, </a:t>
            </a:r>
            <a:r>
              <a:rPr lang="en-US" dirty="0"/>
              <a:t>characterized by</a:t>
            </a:r>
          </a:p>
          <a:p>
            <a:r>
              <a:rPr lang="en-US" dirty="0"/>
              <a:t>nuclear shrinkage </a:t>
            </a:r>
            <a:r>
              <a:rPr lang="en-US" dirty="0" smtClean="0"/>
              <a:t>; </a:t>
            </a:r>
            <a:r>
              <a:rPr lang="en-US" b="1" dirty="0" err="1" smtClean="0"/>
              <a:t>karyorrhexis</a:t>
            </a:r>
            <a:r>
              <a:rPr lang="en-US" b="1" dirty="0"/>
              <a:t>, </a:t>
            </a:r>
            <a:r>
              <a:rPr lang="en-US" dirty="0"/>
              <a:t>the </a:t>
            </a:r>
            <a:r>
              <a:rPr lang="en-US" dirty="0" err="1"/>
              <a:t>pyknotic</a:t>
            </a:r>
            <a:r>
              <a:rPr lang="en-US" dirty="0"/>
              <a:t> nucleus undergoes fragmentation.</a:t>
            </a:r>
          </a:p>
          <a:p>
            <a:r>
              <a:rPr lang="en-US" dirty="0"/>
              <a:t>In 1 to 2 days, the nucleus in a dead cell </a:t>
            </a:r>
            <a:r>
              <a:rPr lang="en-US" dirty="0" smtClean="0"/>
              <a:t>may completely </a:t>
            </a:r>
            <a:r>
              <a:rPr lang="en-US" dirty="0"/>
              <a:t>disappear.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3" y="4684251"/>
            <a:ext cx="5640947" cy="12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12" y="215109"/>
            <a:ext cx="11414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Pattern of  tissue necrosis:</a:t>
            </a:r>
          </a:p>
          <a:p>
            <a:r>
              <a:rPr lang="en-US" b="1" dirty="0"/>
              <a:t>Coagulative necrosis </a:t>
            </a:r>
            <a:r>
              <a:rPr lang="en-US" dirty="0"/>
              <a:t>is a form of necrosis in which the underlying tissue architecture is preserved for at least</a:t>
            </a:r>
          </a:p>
          <a:p>
            <a:r>
              <a:rPr lang="en-US" dirty="0"/>
              <a:t>several days . The affected tissues take on a firm texture.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75" y="2915840"/>
            <a:ext cx="3970448" cy="3139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619" y="1103809"/>
            <a:ext cx="10449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Sans-BookM"/>
              </a:rPr>
              <a:t>Coagulative necrosis is characteristic of </a:t>
            </a:r>
            <a:r>
              <a:rPr lang="en-US" b="1" dirty="0" smtClean="0">
                <a:latin typeface="GillSans-Bold"/>
              </a:rPr>
              <a:t>infarcts </a:t>
            </a:r>
            <a:r>
              <a:rPr lang="en-US" dirty="0" smtClean="0">
                <a:latin typeface="GillSans-BookM"/>
              </a:rPr>
              <a:t>(</a:t>
            </a:r>
            <a:r>
              <a:rPr lang="en-US" dirty="0">
                <a:latin typeface="GillSans-BookM"/>
              </a:rPr>
              <a:t>areas of ischemic necrosis) in all of the solid </a:t>
            </a:r>
            <a:r>
              <a:rPr lang="en-US" dirty="0" smtClean="0">
                <a:latin typeface="GillSans-BookM"/>
              </a:rPr>
              <a:t>organs except </a:t>
            </a:r>
            <a:r>
              <a:rPr lang="en-US" dirty="0">
                <a:latin typeface="GillSans-BookM"/>
              </a:rPr>
              <a:t>the brain.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0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64714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Liquefactive necrosis </a:t>
            </a:r>
            <a:r>
              <a:rPr lang="en-US" dirty="0"/>
              <a:t>is seen in focal bacterial </a:t>
            </a:r>
            <a:r>
              <a:rPr lang="en-US" dirty="0" smtClean="0"/>
              <a:t>or occasionally</a:t>
            </a:r>
            <a:r>
              <a:rPr lang="en-US" dirty="0"/>
              <a:t>, fungal infections, because microbes stimulate</a:t>
            </a:r>
          </a:p>
          <a:p>
            <a:r>
              <a:rPr lang="en-US" dirty="0"/>
              <a:t>the accumulation of inflammatory cells and the </a:t>
            </a:r>
            <a:r>
              <a:rPr lang="en-US" dirty="0" smtClean="0"/>
              <a:t>enzymes of </a:t>
            </a:r>
            <a:r>
              <a:rPr lang="en-US" dirty="0"/>
              <a:t>leukocytes digest (“liquefy”) the tissue. For obscure</a:t>
            </a:r>
          </a:p>
          <a:p>
            <a:r>
              <a:rPr lang="en-US" dirty="0"/>
              <a:t>reasons, hypoxic death of cells within the central </a:t>
            </a:r>
            <a:r>
              <a:rPr lang="en-US" dirty="0" smtClean="0"/>
              <a:t>nervous system </a:t>
            </a:r>
            <a:r>
              <a:rPr lang="en-US" dirty="0"/>
              <a:t>often evokes liquefactive necrosis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29" y="173487"/>
            <a:ext cx="3219597" cy="2391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3617" y="4457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illSans-BookM"/>
              </a:rPr>
              <a:t>The necrotic cells show preserved outlines with loss of nuclei, and an </a:t>
            </a:r>
            <a:r>
              <a:rPr lang="en-US" dirty="0" smtClean="0">
                <a:latin typeface="GillSans-BookM"/>
              </a:rPr>
              <a:t>inflammatory infiltrate </a:t>
            </a:r>
            <a:r>
              <a:rPr lang="en-US" dirty="0">
                <a:latin typeface="GillSans-BookM"/>
              </a:rPr>
              <a:t>is present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33340" y="3945213"/>
            <a:ext cx="2546295" cy="2021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6693" y="4586906"/>
            <a:ext cx="434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Sans-BookM"/>
              </a:rPr>
              <a:t>Liquefactive necrosis. An infarct in the brain showing dissolution of the tissue.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0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0"/>
            <a:ext cx="11779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GillSans-Bold"/>
              </a:rPr>
              <a:t>gangrenous necrosis </a:t>
            </a:r>
            <a:r>
              <a:rPr lang="en-US" b="0" i="0" u="none" strike="noStrike" baseline="0" dirty="0" smtClean="0">
                <a:latin typeface="GillSans-BookM"/>
              </a:rPr>
              <a:t>is not a distinctive pattern of cell death, the term is still commonly used in clinical practice. It usually refers to the condition of a limb, generally the lower leg, that has lost its blood supply and</a:t>
            </a:r>
            <a:r>
              <a:rPr lang="en-US" b="0" i="0" u="none" strike="noStrike" dirty="0" smtClean="0">
                <a:latin typeface="GillSans-BookM"/>
              </a:rPr>
              <a:t> </a:t>
            </a:r>
            <a:r>
              <a:rPr lang="en-US" b="0" i="0" u="none" strike="noStrike" baseline="0" dirty="0" smtClean="0">
                <a:latin typeface="GillSans-BookM"/>
              </a:rPr>
              <a:t>has undergone coagulative necrosis involving multiple</a:t>
            </a:r>
            <a:r>
              <a:rPr lang="en-US" b="0" i="0" u="none" strike="noStrike" dirty="0" smtClean="0">
                <a:latin typeface="GillSans-BookM"/>
              </a:rPr>
              <a:t> </a:t>
            </a:r>
            <a:r>
              <a:rPr lang="en-US" b="0" i="0" u="none" strike="noStrike" baseline="0" dirty="0" smtClean="0">
                <a:latin typeface="GillSans-BookM"/>
              </a:rPr>
              <a:t>tissue layers.</a:t>
            </a:r>
            <a:r>
              <a:rPr lang="en-US" dirty="0"/>
              <a:t> When bacterial infection is superimposed,</a:t>
            </a:r>
          </a:p>
          <a:p>
            <a:r>
              <a:rPr lang="en-US" dirty="0"/>
              <a:t>coagulative necrosis is modified by the liquefactive </a:t>
            </a:r>
            <a:r>
              <a:rPr lang="en-US" dirty="0" smtClean="0"/>
              <a:t>action of </a:t>
            </a:r>
            <a:r>
              <a:rPr lang="en-US" dirty="0"/>
              <a:t>the bacteria and the attracted leukocytes (resulting </a:t>
            </a:r>
            <a:r>
              <a:rPr lang="en-US" dirty="0" smtClean="0"/>
              <a:t>-called </a:t>
            </a:r>
            <a:r>
              <a:rPr lang="en-US" b="1" dirty="0"/>
              <a:t>wet gangrene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Caseous</a:t>
            </a:r>
            <a:r>
              <a:rPr lang="en-US" b="1" dirty="0"/>
              <a:t> necrosis </a:t>
            </a:r>
            <a:r>
              <a:rPr lang="en-US" dirty="0"/>
              <a:t>is encountered most often in foci </a:t>
            </a:r>
            <a:r>
              <a:rPr lang="en-US" dirty="0" smtClean="0"/>
              <a:t>of tuberculous </a:t>
            </a:r>
            <a:r>
              <a:rPr lang="en-US" dirty="0"/>
              <a:t>infection. </a:t>
            </a:r>
            <a:r>
              <a:rPr lang="en-US" b="1" dirty="0" err="1"/>
              <a:t>Caseous</a:t>
            </a:r>
            <a:r>
              <a:rPr lang="en-US" b="1" dirty="0"/>
              <a:t> </a:t>
            </a:r>
            <a:r>
              <a:rPr lang="en-US" dirty="0"/>
              <a:t>means “cheese-like</a:t>
            </a:r>
            <a:r>
              <a:rPr lang="en-US" dirty="0" smtClean="0"/>
              <a:t>,” referring </a:t>
            </a:r>
            <a:r>
              <a:rPr lang="en-US" dirty="0"/>
              <a:t>to the friable yellow-white appearance </a:t>
            </a:r>
            <a:r>
              <a:rPr lang="en-US" dirty="0" smtClean="0"/>
              <a:t>of area of necrosis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0" i="0" u="none" strike="noStrike" baseline="0" dirty="0" smtClean="0">
              <a:latin typeface="GillSans-BookM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33" y="2475918"/>
            <a:ext cx="3048893" cy="2576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6" y="52749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GillSans-BookM"/>
              </a:rPr>
              <a:t>Caseous</a:t>
            </a:r>
            <a:r>
              <a:rPr lang="en-US" dirty="0">
                <a:latin typeface="GillSans-BookM"/>
              </a:rPr>
              <a:t> necrosis. Tuberculosis of the lung, with a large</a:t>
            </a:r>
          </a:p>
          <a:p>
            <a:r>
              <a:rPr lang="en-US" dirty="0">
                <a:latin typeface="GillSans-BookM"/>
              </a:rPr>
              <a:t>area of </a:t>
            </a:r>
            <a:r>
              <a:rPr lang="en-US" dirty="0" err="1">
                <a:latin typeface="GillSans-BookM"/>
              </a:rPr>
              <a:t>caseous</a:t>
            </a:r>
            <a:r>
              <a:rPr lang="en-US" dirty="0">
                <a:latin typeface="GillSans-BookM"/>
              </a:rPr>
              <a:t> necrosis containing yellow-white (cheesy) debris.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7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399246"/>
            <a:ext cx="11947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Fibrinoid</a:t>
            </a:r>
            <a:r>
              <a:rPr lang="en-US" b="1" dirty="0" smtClean="0"/>
              <a:t> </a:t>
            </a:r>
            <a:r>
              <a:rPr lang="en-US" b="1" dirty="0"/>
              <a:t>necrosis </a:t>
            </a:r>
            <a:r>
              <a:rPr lang="en-US" dirty="0"/>
              <a:t>is a special form of necrosis, </a:t>
            </a:r>
            <a:r>
              <a:rPr lang="en-US" dirty="0" smtClean="0"/>
              <a:t>visible by </a:t>
            </a:r>
            <a:r>
              <a:rPr lang="en-US" dirty="0"/>
              <a:t>light microscopy, usually in immune reactions in </a:t>
            </a:r>
            <a:r>
              <a:rPr lang="en-US" dirty="0" err="1"/>
              <a:t>whichcomplexes</a:t>
            </a:r>
            <a:r>
              <a:rPr lang="en-US" dirty="0"/>
              <a:t> of antigens and antibodies are deposited in</a:t>
            </a:r>
          </a:p>
          <a:p>
            <a:r>
              <a:rPr lang="en-US" dirty="0"/>
              <a:t>the walls of arteries.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2010809"/>
            <a:ext cx="4404575" cy="2936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396" y="50815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GillSans-BookM"/>
              </a:rPr>
              <a:t>Fibrinoid</a:t>
            </a:r>
            <a:r>
              <a:rPr lang="en-US" dirty="0">
                <a:latin typeface="GillSans-BookM"/>
              </a:rPr>
              <a:t> necrosis in an artery in a patient with </a:t>
            </a:r>
            <a:r>
              <a:rPr lang="en-US" dirty="0" err="1">
                <a:latin typeface="GillSans-BookM"/>
              </a:rPr>
              <a:t>polyarteritis</a:t>
            </a:r>
            <a:endParaRPr lang="en-US" dirty="0">
              <a:latin typeface="GillSans-BookM"/>
            </a:endParaRPr>
          </a:p>
          <a:p>
            <a:r>
              <a:rPr lang="en-US" dirty="0" err="1">
                <a:latin typeface="GillSans-BookM"/>
              </a:rPr>
              <a:t>nodosa</a:t>
            </a:r>
            <a:r>
              <a:rPr lang="en-US" dirty="0">
                <a:latin typeface="GillSans-BookM"/>
              </a:rPr>
              <a:t>. The wall of the artery shows a circumferential bright pink </a:t>
            </a:r>
            <a:r>
              <a:rPr lang="en-US" dirty="0" err="1" smtClean="0">
                <a:latin typeface="GillSans-BookM"/>
              </a:rPr>
              <a:t>areaof</a:t>
            </a:r>
            <a:r>
              <a:rPr lang="en-US" dirty="0" smtClean="0">
                <a:latin typeface="GillSans-BookM"/>
              </a:rPr>
              <a:t> </a:t>
            </a:r>
            <a:r>
              <a:rPr lang="en-US" dirty="0">
                <a:latin typeface="GillSans-BookM"/>
              </a:rPr>
              <a:t>necrosis with protein deposition and inflammation.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0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8" y="584743"/>
            <a:ext cx="1186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Fat necrosis </a:t>
            </a:r>
            <a:r>
              <a:rPr lang="en-US" dirty="0"/>
              <a:t>refers to focal areas of fat destruction, typically</a:t>
            </a:r>
          </a:p>
          <a:p>
            <a:r>
              <a:rPr lang="en-US" dirty="0"/>
              <a:t>resulting from release of activated pancreatic </a:t>
            </a:r>
            <a:r>
              <a:rPr lang="en-US" dirty="0" smtClean="0"/>
              <a:t>lipases into </a:t>
            </a:r>
            <a:r>
              <a:rPr lang="en-US" dirty="0"/>
              <a:t>the substance of the pancreas and the </a:t>
            </a:r>
            <a:r>
              <a:rPr lang="en-US" dirty="0" smtClean="0"/>
              <a:t>peritoneal cavity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9" y="1271922"/>
            <a:ext cx="4670616" cy="3113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589" y="46061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illSans-BookM"/>
              </a:rPr>
              <a:t>Fat necrosis in acute pancreatitis. The areas of white </a:t>
            </a:r>
            <a:r>
              <a:rPr lang="en-US" dirty="0" smtClean="0">
                <a:latin typeface="GillSans-BookM"/>
              </a:rPr>
              <a:t>chalky deposits </a:t>
            </a:r>
            <a:r>
              <a:rPr lang="en-US" dirty="0">
                <a:latin typeface="GillSans-BookM"/>
              </a:rPr>
              <a:t>represent foci of fat necrosis with calcium soap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674" y="128789"/>
            <a:ext cx="8641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illSans"/>
              </a:rPr>
              <a:t>CAUSES OF CELL </a:t>
            </a:r>
            <a:r>
              <a:rPr lang="en-US" dirty="0">
                <a:latin typeface="GillSans"/>
              </a:rPr>
              <a:t>INJURY </a:t>
            </a:r>
            <a:r>
              <a:rPr lang="en-US" dirty="0" smtClean="0">
                <a:latin typeface="GillSans"/>
              </a:rPr>
              <a:t>AND NECROSIS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674" y="87462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Sans"/>
              </a:rPr>
              <a:t>1-Ischemic </a:t>
            </a:r>
            <a:r>
              <a:rPr lang="en-US" dirty="0">
                <a:latin typeface="GillSans"/>
              </a:rPr>
              <a:t>and Hypoxic Injury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6105" y="1243953"/>
            <a:ext cx="975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Antiqua"/>
              </a:rPr>
              <a:t>Ischemia</a:t>
            </a:r>
            <a:r>
              <a:rPr lang="en-US" dirty="0">
                <a:latin typeface="BookAntiqua"/>
              </a:rPr>
              <a:t>, or diminished blood flow to a tissue, is a </a:t>
            </a:r>
            <a:r>
              <a:rPr lang="en-US" dirty="0" smtClean="0">
                <a:latin typeface="BookAntiqua"/>
              </a:rPr>
              <a:t>common cause </a:t>
            </a:r>
            <a:r>
              <a:rPr lang="en-US" dirty="0">
                <a:latin typeface="BookAntiqua"/>
              </a:rPr>
              <a:t>of acute cell injury underlying human disease.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1775" y="2099256"/>
            <a:ext cx="3341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illSans"/>
              </a:rPr>
              <a:t>2-Chemical </a:t>
            </a:r>
            <a:r>
              <a:rPr lang="en-US" dirty="0">
                <a:latin typeface="GillSans"/>
              </a:rPr>
              <a:t>(Toxic) Injury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1674" y="2492894"/>
            <a:ext cx="5956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Antiqua"/>
              </a:rPr>
              <a:t>mercuric chloride poisoning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97589" y="24928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ookAntiqua"/>
              </a:rPr>
              <a:t>may occur from </a:t>
            </a:r>
            <a:r>
              <a:rPr lang="en-US" dirty="0" smtClean="0">
                <a:latin typeface="BookAntiqua"/>
              </a:rPr>
              <a:t>ingestion of </a:t>
            </a:r>
            <a:r>
              <a:rPr lang="en-US" dirty="0">
                <a:latin typeface="BookAntiqua"/>
              </a:rPr>
              <a:t>contaminated seafood)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6105" y="3008468"/>
            <a:ext cx="9878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3-Infectious agent : viral ,bacterial ,fungal infection</a:t>
            </a:r>
          </a:p>
          <a:p>
            <a:r>
              <a:rPr lang="en-US" dirty="0" smtClean="0"/>
              <a:t>4-immunologic reaction : although the immune systems defends the body against pathogenic </a:t>
            </a:r>
            <a:r>
              <a:rPr lang="en-US" dirty="0" err="1" smtClean="0"/>
              <a:t>microbs</a:t>
            </a:r>
            <a:r>
              <a:rPr lang="en-US" dirty="0" smtClean="0"/>
              <a:t> ,immune reaction can result  in cell injury and tissue injury </a:t>
            </a:r>
          </a:p>
          <a:p>
            <a:r>
              <a:rPr lang="en-US" dirty="0" smtClean="0"/>
              <a:t>5- genetic  defect 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7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6" y="0"/>
            <a:ext cx="11921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latin typeface="GillSans"/>
              </a:rPr>
              <a:t>APOPTOSIS</a:t>
            </a:r>
          </a:p>
          <a:p>
            <a:r>
              <a:rPr lang="en-US" b="0" i="1" u="none" strike="noStrike" baseline="0" dirty="0" smtClean="0">
                <a:latin typeface="BookAntiqua-Italic"/>
              </a:rPr>
              <a:t>Apoptosis is a pathway of cell death in which cells activate enzymes that degrade the cells’ own nuclear DNA and nuclear</a:t>
            </a:r>
            <a:r>
              <a:rPr lang="en-US" b="0" i="1" u="none" strike="noStrike" dirty="0" smtClean="0">
                <a:latin typeface="BookAntiqua-Italic"/>
              </a:rPr>
              <a:t> </a:t>
            </a:r>
            <a:r>
              <a:rPr lang="en-US" b="0" i="1" u="none" strike="noStrike" baseline="0" dirty="0" smtClean="0">
                <a:latin typeface="BookAntiqua-Italic"/>
              </a:rPr>
              <a:t>and cytoplasmic proteins.</a:t>
            </a:r>
            <a:r>
              <a:rPr lang="en-US" dirty="0" smtClean="0"/>
              <a:t>  </a:t>
            </a:r>
            <a:r>
              <a:rPr lang="en-US" dirty="0"/>
              <a:t>plasma </a:t>
            </a:r>
            <a:r>
              <a:rPr lang="en-US" dirty="0" smtClean="0"/>
              <a:t>membrane of </a:t>
            </a:r>
            <a:r>
              <a:rPr lang="en-US" dirty="0"/>
              <a:t>the apoptotic cell remains intact, but the membrane is</a:t>
            </a:r>
          </a:p>
          <a:p>
            <a:r>
              <a:rPr lang="en-US" dirty="0"/>
              <a:t>altered in such a way that the cell and its fragments </a:t>
            </a:r>
            <a:r>
              <a:rPr lang="en-US" dirty="0" smtClean="0"/>
              <a:t>become avid </a:t>
            </a:r>
            <a:r>
              <a:rPr lang="en-US" dirty="0"/>
              <a:t>targets for phagocytes</a:t>
            </a:r>
            <a:r>
              <a:rPr lang="en-US" dirty="0" smtClean="0"/>
              <a:t>.</a:t>
            </a:r>
            <a:r>
              <a:rPr lang="en-US" i="1" dirty="0"/>
              <a:t> apoptotic cell death does not elicit an inflammatory </a:t>
            </a:r>
            <a:r>
              <a:rPr lang="en-US" i="1" dirty="0" smtClean="0"/>
              <a:t>reaction in </a:t>
            </a:r>
            <a:r>
              <a:rPr lang="en-US" i="1" dirty="0"/>
              <a:t>the host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Apoptosis in Pathologic </a:t>
            </a:r>
            <a:r>
              <a:rPr lang="en-US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Conditions:</a:t>
            </a:r>
          </a:p>
          <a:p>
            <a:r>
              <a:rPr lang="en-US" sz="2000" i="1" dirty="0" smtClean="0"/>
              <a:t>Apoptosis eliminates cells that are genetically altered or injured</a:t>
            </a:r>
          </a:p>
          <a:p>
            <a:r>
              <a:rPr lang="en-US" sz="2000" i="1" dirty="0" smtClean="0"/>
              <a:t>Causes of apoptosis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DNA damage. </a:t>
            </a:r>
            <a:r>
              <a:rPr lang="en-US" dirty="0"/>
              <a:t>Radiation, cytotoxic anticancer drugs</a:t>
            </a:r>
            <a:r>
              <a:rPr lang="en-US" dirty="0" smtClean="0"/>
              <a:t>, extremes </a:t>
            </a:r>
            <a:r>
              <a:rPr lang="en-US" dirty="0"/>
              <a:t>of temperature, and even hypoxia can damage</a:t>
            </a:r>
          </a:p>
          <a:p>
            <a:r>
              <a:rPr lang="en-US" dirty="0"/>
              <a:t>DNA</a:t>
            </a:r>
            <a:r>
              <a:rPr lang="en-US" dirty="0" smtClean="0"/>
              <a:t>,</a:t>
            </a:r>
            <a:r>
              <a:rPr lang="en-US" i="1" dirty="0"/>
              <a:t> Accumulation of misfolded proteins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Improperly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foldedproteins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/>
              <a:t>may arise because of mutations in the </a:t>
            </a:r>
            <a:r>
              <a:rPr lang="en-US" dirty="0" err="1" smtClean="0"/>
              <a:t>genese</a:t>
            </a:r>
            <a:r>
              <a:rPr lang="en-US" dirty="0" smtClean="0"/>
              <a:t> </a:t>
            </a:r>
            <a:r>
              <a:rPr lang="en-US" dirty="0" err="1" smtClean="0"/>
              <a:t>ncoding</a:t>
            </a:r>
            <a:r>
              <a:rPr lang="en-US" dirty="0" smtClean="0"/>
              <a:t> </a:t>
            </a:r>
            <a:r>
              <a:rPr lang="en-US" dirty="0"/>
              <a:t>these proteins or because of extrinsic factors</a:t>
            </a:r>
            <a:r>
              <a:rPr lang="en-US" dirty="0" smtClean="0"/>
              <a:t>, such </a:t>
            </a:r>
            <a:r>
              <a:rPr lang="en-US" dirty="0"/>
              <a:t>as damage caused by free radicals</a:t>
            </a:r>
            <a:r>
              <a:rPr lang="en-US" dirty="0" smtClean="0"/>
              <a:t>.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Cell injury in certain infections</a:t>
            </a:r>
            <a:r>
              <a:rPr lang="en-US" i="1" dirty="0"/>
              <a:t>, </a:t>
            </a:r>
            <a:r>
              <a:rPr lang="en-US" dirty="0"/>
              <a:t>particularly viral infections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8" y="579549"/>
            <a:ext cx="2597169" cy="4089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5577" y="39956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illSans-BookM"/>
              </a:rPr>
              <a:t>Morphologic appearance of apoptotic cells. Apoptotic</a:t>
            </a:r>
          </a:p>
          <a:p>
            <a:r>
              <a:rPr lang="en-US" dirty="0">
                <a:latin typeface="GillSans-BookM"/>
              </a:rPr>
              <a:t>cells </a:t>
            </a:r>
            <a:r>
              <a:rPr lang="en-US" dirty="0" smtClean="0">
                <a:latin typeface="GillSans-BookM"/>
              </a:rPr>
              <a:t> </a:t>
            </a:r>
            <a:r>
              <a:rPr lang="en-US" dirty="0">
                <a:latin typeface="GillSans-BookM"/>
              </a:rPr>
              <a:t>in a normal crypt in the colonic epithelium</a:t>
            </a:r>
          </a:p>
          <a:p>
            <a:r>
              <a:rPr lang="en-US" dirty="0">
                <a:latin typeface="GillSans-BookM"/>
              </a:rPr>
              <a:t>are shown. </a:t>
            </a:r>
            <a:r>
              <a:rPr lang="en-US" dirty="0" smtClean="0">
                <a:latin typeface="GillSans-BookM"/>
              </a:rPr>
              <a:t> </a:t>
            </a:r>
            <a:r>
              <a:rPr lang="en-US" dirty="0">
                <a:latin typeface="GillSans-BookM"/>
              </a:rPr>
              <a:t>Note the fragmented nuclei with condensed chromatin</a:t>
            </a:r>
          </a:p>
          <a:p>
            <a:r>
              <a:rPr lang="en-US" dirty="0">
                <a:latin typeface="GillSans-BookM"/>
              </a:rPr>
              <a:t>and the shrunken </a:t>
            </a:r>
            <a:r>
              <a:rPr lang="en-US">
                <a:latin typeface="GillSans-BookM"/>
              </a:rPr>
              <a:t>cell </a:t>
            </a:r>
            <a:r>
              <a:rPr lang="en-US" smtClean="0">
                <a:latin typeface="GillSans-BookM"/>
              </a:rPr>
              <a:t>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798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Arial</vt:lpstr>
      <vt:lpstr>BookAntiqua</vt:lpstr>
      <vt:lpstr>BookAntiqua-Italic</vt:lpstr>
      <vt:lpstr>Calibri</vt:lpstr>
      <vt:lpstr>Calibri Light</vt:lpstr>
      <vt:lpstr>GillSans</vt:lpstr>
      <vt:lpstr>GillSans-Bold</vt:lpstr>
      <vt:lpstr>GillSans-BookM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23</cp:revision>
  <dcterms:created xsi:type="dcterms:W3CDTF">2020-12-03T18:01:40Z</dcterms:created>
  <dcterms:modified xsi:type="dcterms:W3CDTF">2020-12-11T16:17:43Z</dcterms:modified>
</cp:coreProperties>
</file>